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6858000" type="screen4x3"/>
  <p:notesSz cx="6858000" cy="9144000"/>
  <p:embeddedFontLst>
    <p:embeddedFont>
      <p:font typeface="Open Sans" panose="020B0604020202020204" charset="0"/>
      <p:regular r:id="rId71"/>
      <p:bold r:id="rId72"/>
      <p:italic r:id="rId73"/>
      <p:boldItalic r:id="rId74"/>
    </p:embeddedFont>
    <p:embeddedFont>
      <p:font typeface="PT Sans Narrow" panose="020B0604020202020204" charset="0"/>
      <p:regular r:id="rId75"/>
      <p:bold r:id="rId76"/>
    </p:embeddedFont>
    <p:embeddedFont>
      <p:font typeface="Roboto"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60B559-0AAA-4E81-A897-DBB4CE3E50BA}">
  <a:tblStyle styleId="{A260B559-0AAA-4E81-A897-DBB4CE3E50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6C80D98-8C5F-472E-9858-71FF17C28F5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398"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a:t>
            </a:fld>
            <a:endParaRPr>
              <a:latin typeface="Arial"/>
              <a:ea typeface="Arial"/>
              <a:cs typeface="Arial"/>
              <a:sym typeface="Arial"/>
            </a:endParaRPr>
          </a:p>
        </p:txBody>
      </p:sp>
      <p:sp>
        <p:nvSpPr>
          <p:cNvPr id="72" name="Google Shape;7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 name="Google Shape;7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1428aef9d_0_5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g111428aef9d_0_5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75" name="Google Shape;175;g111428aef9d_0_5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10</a:t>
            </a:fld>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1428aef9d_0_5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 name="Google Shape;187;g111428aef9d_0_5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88" name="Google Shape;188;g111428aef9d_0_5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11</a:t>
            </a:fld>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8894b8d50_0_2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gf8894b8d50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99" name="Google Shape;199;gf8894b8d50_0_2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12</a:t>
            </a:fld>
            <a:endParaRPr>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10c45bc8d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g1110c45bc8d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12" name="Google Shape;212;g1110c45bc8d_0_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13</a:t>
            </a:fld>
            <a:endParaRPr>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8894b8d50_0_2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gf8894b8d50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25" name="Google Shape;225;gf8894b8d50_0_2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14</a:t>
            </a:fld>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fd2303542a_0_2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gfd2303542a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38" name="Google Shape;238;gfd2303542a_0_2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15</a:t>
            </a:fld>
            <a:endParaRPr>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8894b8d50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f8894b8d50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50" name="Google Shape;250;gf8894b8d50_0_1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16</a:t>
            </a:fld>
            <a:endParaRPr>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170418847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g11170418847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71" name="Google Shape;271;g11170418847_0_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17</a:t>
            </a:fld>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17041884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111704188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82" name="Google Shape;282;g11170418847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18</a:t>
            </a:fld>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0dff48d7b7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g10dff48d7b7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92" name="Google Shape;292;g10dff48d7b7_0_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19</a:t>
            </a:fld>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d2303542a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gfd2303542a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4" name="Google Shape;84;gfd2303542a_0_1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a:t>
            </a:fld>
            <a:endParaRPr>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8894b8d50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gf8894b8d50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02" name="Google Shape;302;gf8894b8d50_0_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20</a:t>
            </a:fld>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0f828304b6_0_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8" name="Google Shape;318;g10f828304b6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19" name="Google Shape;319;g10f828304b6_0_2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21</a:t>
            </a:fld>
            <a:endParaRPr>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dff48d7b7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dff48d7b7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8" name="Google Shape;338;g10dff48d7b7_0_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fd2303542a_0_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gfd2303542a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46" name="Google Shape;346;gfd2303542a_0_2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23</a:t>
            </a:fld>
            <a:endParaRPr>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d2303542a_0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gfd2303542a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56" name="Google Shape;356;gfd2303542a_0_1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24</a:t>
            </a:fld>
            <a:endParaRPr>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1170418847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9" name="Google Shape;369;g11170418847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70" name="Google Shape;370;g11170418847_0_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25</a:t>
            </a:fld>
            <a:endParaRPr>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f828304b6_0_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1" name="Google Shape;381;g10f828304b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82" name="Google Shape;382;g10f828304b6_0_1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26</a:t>
            </a:fld>
            <a:endParaRPr>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f828304b6_0_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g10f828304b6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94" name="Google Shape;394;g10f828304b6_0_2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27</a:t>
            </a:fld>
            <a:endParaRPr>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0f828304b6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 name="Google Shape;407;g10f828304b6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08" name="Google Shape;408;g10f828304b6_0_1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28</a:t>
            </a:fld>
            <a:endParaRPr>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f828304b6_0_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g10f828304b6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23" name="Google Shape;423;g10f828304b6_0_1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29</a:t>
            </a:fld>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dff48d7b7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dff48d7b7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1" name="Google Shape;101;g10dff48d7b7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0f828304b6_0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 name="Google Shape;432;g10f828304b6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33" name="Google Shape;433;g10f828304b6_0_2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30</a:t>
            </a:fld>
            <a:endParaRPr>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f828304b6_0_2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g10f828304b6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43" name="Google Shape;443;g10f828304b6_0_2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31</a:t>
            </a:fld>
            <a:endParaRPr>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0f828304b6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g10f828304b6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58" name="Google Shape;458;g10f828304b6_0_2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32</a:t>
            </a:fld>
            <a:endParaRPr>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fd2303542a_0_2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2" name="Google Shape;472;gfd2303542a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73" name="Google Shape;473;gfd2303542a_0_2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33</a:t>
            </a:fld>
            <a:endParaRPr>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0f828304b6_0_3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4" name="Google Shape;484;g10f828304b6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85" name="Google Shape;485;g10f828304b6_0_3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34</a:t>
            </a:fld>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0f828304b6_0_3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 name="Google Shape;496;g10f828304b6_0_3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97" name="Google Shape;497;g10f828304b6_0_3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35</a:t>
            </a:fld>
            <a:endParaRPr>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0dff48d7b7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0dff48d7b7_2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1" name="Google Shape;511;g10dff48d7b7_2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d2303542a_0_2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gfd2303542a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8" name="Google Shape;518;gfd2303542a_0_2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37</a:t>
            </a:fld>
            <a:endParaRPr>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0f828304b6_0_3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 name="Google Shape;530;g10f828304b6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31" name="Google Shape;531;g10f828304b6_0_3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38</a:t>
            </a:fld>
            <a:endParaRPr>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fd2303542a_0_3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2" name="Google Shape;542;gfd2303542a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43" name="Google Shape;543;gfd2303542a_0_3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39</a:t>
            </a:fld>
            <a:endParaRPr>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f775afa3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g10f775afa3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08" name="Google Shape;108;g10f775afa34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a:t>
            </a:fld>
            <a:endParaRPr>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f828304b6_0_3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g10f828304b6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63" name="Google Shape;563;g10f828304b6_0_3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40</a:t>
            </a:fld>
            <a:endParaRPr>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0f828304b6_0_4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6" name="Google Shape;576;g10f828304b6_0_4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77" name="Google Shape;577;g10f828304b6_0_4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41</a:t>
            </a:fld>
            <a:endParaRPr>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0f828304b6_0_4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6" name="Google Shape;586;g10f828304b6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87" name="Google Shape;587;g10f828304b6_0_4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42</a:t>
            </a:fld>
            <a:endParaRPr>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0f828304b6_0_4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0" name="Google Shape;600;g10f828304b6_0_4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01" name="Google Shape;601;g10f828304b6_0_4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43</a:t>
            </a:fld>
            <a:endParaRPr>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108b678ca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0" name="Google Shape;610;g1108b678c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11" name="Google Shape;611;g1108b678cac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44</a:t>
            </a:fld>
            <a:endParaRPr>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08b678cac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g1108b678ca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22" name="Google Shape;622;g1108b678cac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45</a:t>
            </a:fld>
            <a:endParaRPr>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108b678cac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2" name="Google Shape;632;g1108b678cac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33" name="Google Shape;633;g1108b678cac_0_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46</a:t>
            </a:fld>
            <a:endParaRPr>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0f828304b6_0_4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6" name="Google Shape;646;g10f828304b6_0_4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47" name="Google Shape;647;g10f828304b6_0_4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47</a:t>
            </a:fld>
            <a:endParaRPr>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0dff48d7b7_2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0dff48d7b7_2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3" name="Google Shape;663;g10dff48d7b7_2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0fbe35fddf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9" name="Google Shape;669;g10fbe35fddf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70" name="Google Shape;670;g10fbe35fddf_0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49</a:t>
            </a:fld>
            <a:endParaRPr>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d2303542a_0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gfd2303542a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23" name="Google Shape;123;gfd2303542a_0_1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a:t>
            </a:fld>
            <a:endParaRPr>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fd2303542a_0_4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1" name="Google Shape;681;gfd2303542a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82" name="Google Shape;682;gfd2303542a_0_4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50</a:t>
            </a:fld>
            <a:endParaRPr>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f8894b8d50_0_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3" name="Google Shape;693;gf8894b8d50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694" name="Google Shape;694;gf8894b8d50_0_2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51</a:t>
            </a:fld>
            <a:endParaRPr>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8894b8d50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gf8894b8d50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08" name="Google Shape;708;gf8894b8d50_0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52</a:t>
            </a:fld>
            <a:endParaRPr>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fd2303542a_0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gfd2303542a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18" name="Google Shape;718;gfd2303542a_0_2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53</a:t>
            </a:fld>
            <a:endParaRPr>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f8894b8d50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7" name="Google Shape;737;gf8894b8d50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38" name="Google Shape;738;gf8894b8d50_0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54</a:t>
            </a:fld>
            <a:endParaRPr>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0fbe35fddf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5" name="Google Shape;755;g10fbe35fddf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56" name="Google Shape;756;g10fbe35fddf_0_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55</a:t>
            </a:fld>
            <a:endParaRPr>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f8894b8d50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5" name="Google Shape;765;gf8894b8d50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66" name="Google Shape;766;gf8894b8d50_0_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56</a:t>
            </a:fld>
            <a:endParaRPr>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0fbe35fddf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8" name="Google Shape;778;g10fbe35fddf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79" name="Google Shape;779;g10fbe35fddf_0_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57</a:t>
            </a:fld>
            <a:endParaRPr>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110c45bc8d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g1110c45bc8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792" name="Google Shape;792;g1110c45bc8d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58</a:t>
            </a:fld>
            <a:endParaRPr>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10f3a1587a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5" name="Google Shape;805;g110f3a1587a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06" name="Google Shape;806;g110f3a1587a_0_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59</a:t>
            </a:fld>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d2303542a_0_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gfd2303542a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33" name="Google Shape;133;gfd2303542a_0_1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a:t>
            </a:fld>
            <a:endParaRPr>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f8894b8d50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9" name="Google Shape;819;gf8894b8d5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20" name="Google Shape;820;gf8894b8d50_0_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60</a:t>
            </a:fld>
            <a:endParaRPr>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0f3a1587a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2" name="Google Shape;832;g110f3a1587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33" name="Google Shape;833;g110f3a1587a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61</a:t>
            </a:fld>
            <a:endParaRPr>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f8894b8d50_0_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5" name="Google Shape;845;gf8894b8d50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46" name="Google Shape;846;gf8894b8d50_0_2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62</a:t>
            </a:fld>
            <a:endParaRPr>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1e3a865440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9" name="Google Shape;859;g11e3a865440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60" name="Google Shape;860;g11e3a865440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63</a:t>
            </a:fld>
            <a:endParaRPr>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f8894b8d50_0_2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9" name="Google Shape;869;gf8894b8d50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70" name="Google Shape;870;gf8894b8d50_0_2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64</a:t>
            </a:fld>
            <a:endParaRPr>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0caf4a3297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9" name="Google Shape;879;g10caf4a3297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80" name="Google Shape;880;g10caf4a3297_0_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65</a:t>
            </a:fld>
            <a:endParaRPr>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0caf4a3297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2" name="Google Shape;892;g10caf4a329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893" name="Google Shape;893;g10caf4a3297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66</a:t>
            </a:fld>
            <a:endParaRPr>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1e3a865440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3" name="Google Shape;903;g11e3a86544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04" name="Google Shape;904;g11e3a865440_0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67</a:t>
            </a:fld>
            <a:endParaRPr>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fd2303542a_0_1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68</a:t>
            </a:fld>
            <a:endParaRPr>
              <a:latin typeface="Arial"/>
              <a:ea typeface="Arial"/>
              <a:cs typeface="Arial"/>
              <a:sym typeface="Arial"/>
            </a:endParaRPr>
          </a:p>
        </p:txBody>
      </p:sp>
      <p:sp>
        <p:nvSpPr>
          <p:cNvPr id="914" name="Google Shape;914;gfd2303542a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5" name="Google Shape;915;gfd2303542a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0f3a1587a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g110f3a1587a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45" name="Google Shape;145;g110f3a1587a_0_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7</a:t>
            </a:fld>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9a6859bfa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g119a6859bfa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57" name="Google Shape;157;g119a6859bfa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latin typeface="Arial"/>
                <a:ea typeface="Arial"/>
                <a:cs typeface="Arial"/>
                <a:sym typeface="Arial"/>
              </a:rPr>
              <a:t>8</a:t>
            </a:fld>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dff48d7b7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dff48d7b7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8" name="Google Shape;168;g10dff48d7b7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cxnSp>
        <p:nvCxnSpPr>
          <p:cNvPr id="14" name="Google Shape;14;p2"/>
          <p:cNvCxnSpPr/>
          <p:nvPr/>
        </p:nvCxnSpPr>
        <p:spPr>
          <a:xfrm>
            <a:off x="7007735" y="4235850"/>
            <a:ext cx="562200" cy="0"/>
          </a:xfrm>
          <a:prstGeom prst="straightConnector1">
            <a:avLst/>
          </a:prstGeom>
          <a:noFill/>
          <a:ln w="76200" cap="flat" cmpd="sng">
            <a:solidFill>
              <a:schemeClr val="lt2"/>
            </a:solidFill>
            <a:prstDash val="solid"/>
            <a:round/>
            <a:headEnd type="none" w="sm" len="sm"/>
            <a:tailEnd type="none" w="sm" len="sm"/>
          </a:ln>
        </p:spPr>
      </p:cxnSp>
      <p:cxnSp>
        <p:nvCxnSpPr>
          <p:cNvPr id="15" name="Google Shape;15;p2"/>
          <p:cNvCxnSpPr/>
          <p:nvPr/>
        </p:nvCxnSpPr>
        <p:spPr>
          <a:xfrm>
            <a:off x="1575035" y="4211002"/>
            <a:ext cx="562200" cy="0"/>
          </a:xfrm>
          <a:prstGeom prst="straightConnector1">
            <a:avLst/>
          </a:prstGeom>
          <a:noFill/>
          <a:ln w="76200" cap="flat" cmpd="sng">
            <a:solidFill>
              <a:schemeClr val="lt2"/>
            </a:solidFill>
            <a:prstDash val="solid"/>
            <a:round/>
            <a:headEnd type="none" w="sm" len="sm"/>
            <a:tailEnd type="none" w="sm" len="sm"/>
          </a:ln>
        </p:spPr>
      </p:cxnSp>
      <p:grpSp>
        <p:nvGrpSpPr>
          <p:cNvPr id="16" name="Google Shape;16;p2"/>
          <p:cNvGrpSpPr/>
          <p:nvPr/>
        </p:nvGrpSpPr>
        <p:grpSpPr>
          <a:xfrm>
            <a:off x="1004144" y="1362666"/>
            <a:ext cx="7136668" cy="203195"/>
            <a:chOff x="1346429" y="1011300"/>
            <a:chExt cx="6452100" cy="152400"/>
          </a:xfrm>
        </p:grpSpPr>
        <p:cxnSp>
          <p:nvCxnSpPr>
            <p:cNvPr id="17" name="Google Shape;17;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8" name="Google Shape;18;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9" name="Google Shape;19;p2"/>
          <p:cNvGrpSpPr/>
          <p:nvPr/>
        </p:nvGrpSpPr>
        <p:grpSpPr>
          <a:xfrm>
            <a:off x="1004151" y="5292001"/>
            <a:ext cx="7136668" cy="203195"/>
            <a:chOff x="1346435" y="3969088"/>
            <a:chExt cx="6452100" cy="152400"/>
          </a:xfrm>
        </p:grpSpPr>
        <p:cxnSp>
          <p:nvCxnSpPr>
            <p:cNvPr id="20" name="Google Shape;20;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21" name="Google Shape;21;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22" name="Google Shape;22;p2"/>
          <p:cNvSpPr txBox="1">
            <a:spLocks noGrp="1"/>
          </p:cNvSpPr>
          <p:nvPr>
            <p:ph type="ctrTitle"/>
          </p:nvPr>
        </p:nvSpPr>
        <p:spPr>
          <a:xfrm>
            <a:off x="1004150" y="2335685"/>
            <a:ext cx="7136700" cy="13632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23" name="Google Shape;23;p2"/>
          <p:cNvSpPr txBox="1">
            <a:spLocks noGrp="1"/>
          </p:cNvSpPr>
          <p:nvPr>
            <p:ph type="subTitle" idx="1"/>
          </p:nvPr>
        </p:nvSpPr>
        <p:spPr>
          <a:xfrm>
            <a:off x="2137225" y="3800052"/>
            <a:ext cx="4870500" cy="1056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4" name="Google Shape;24;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p:nvPr/>
        </p:nvSpPr>
        <p:spPr>
          <a:xfrm>
            <a:off x="-75"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title" hasCustomPrompt="1"/>
          </p:nvPr>
        </p:nvSpPr>
        <p:spPr>
          <a:xfrm>
            <a:off x="311700" y="1739800"/>
            <a:ext cx="8520600" cy="2051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62" name="Google Shape;62;p11"/>
          <p:cNvSpPr txBox="1">
            <a:spLocks noGrp="1"/>
          </p:cNvSpPr>
          <p:nvPr>
            <p:ph type="body" idx="1"/>
          </p:nvPr>
        </p:nvSpPr>
        <p:spPr>
          <a:xfrm>
            <a:off x="311700" y="3994200"/>
            <a:ext cx="8520600" cy="1428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3" name="Google Shape;63;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685800" y="381000"/>
            <a:ext cx="8153400" cy="762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SzPts val="3600"/>
              <a:buNone/>
              <a:defRPr/>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sp>
        <p:nvSpPr>
          <p:cNvPr id="68" name="Google Shape;68;p13"/>
          <p:cNvSpPr txBox="1">
            <a:spLocks noGrp="1"/>
          </p:cNvSpPr>
          <p:nvPr>
            <p:ph type="body" idx="1"/>
          </p:nvPr>
        </p:nvSpPr>
        <p:spPr>
          <a:xfrm>
            <a:off x="609600" y="1524000"/>
            <a:ext cx="8229600" cy="4724400"/>
          </a:xfrm>
          <a:prstGeom prst="rect">
            <a:avLst/>
          </a:prstGeom>
          <a:noFill/>
          <a:ln>
            <a:noFill/>
          </a:ln>
        </p:spPr>
        <p:txBody>
          <a:bodyPr spcFirstLastPara="1" wrap="square" lIns="91425" tIns="45700" rIns="91425" bIns="45700" anchor="t" anchorCtr="0">
            <a:norm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9" name="Google Shape;69;p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p:nvPr/>
        </p:nvSpPr>
        <p:spPr>
          <a:xfrm>
            <a:off x="-50" y="3429200"/>
            <a:ext cx="9144000" cy="342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8" name="Google Shape;28;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75" y="6727600"/>
            <a:ext cx="9144000" cy="1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4"/>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3" name="Google Shape;33;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6" name="Google Shape;36;p5"/>
          <p:cNvSpPr txBox="1">
            <a:spLocks noGrp="1"/>
          </p:cNvSpPr>
          <p:nvPr>
            <p:ph type="body" idx="1"/>
          </p:nvPr>
        </p:nvSpPr>
        <p:spPr>
          <a:xfrm>
            <a:off x="311700" y="1688233"/>
            <a:ext cx="3999900" cy="4403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5"/>
          <p:cNvSpPr txBox="1">
            <a:spLocks noGrp="1"/>
          </p:cNvSpPr>
          <p:nvPr>
            <p:ph type="body" idx="2"/>
          </p:nvPr>
        </p:nvSpPr>
        <p:spPr>
          <a:xfrm>
            <a:off x="4832400" y="1688233"/>
            <a:ext cx="3999900" cy="4403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4" name="Google Shape;44;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5" name="Google Shape;45;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90250" y="701800"/>
            <a:ext cx="5613600" cy="5454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8" name="Google Shape;48;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9"/>
          <p:cNvSpPr/>
          <p:nvPr/>
        </p:nvSpPr>
        <p:spPr>
          <a:xfrm>
            <a:off x="4572000" y="0"/>
            <a:ext cx="4572000" cy="6858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52" name="Google Shape;52;p9"/>
          <p:cNvSpPr txBox="1">
            <a:spLocks noGrp="1"/>
          </p:cNvSpPr>
          <p:nvPr>
            <p:ph type="title"/>
          </p:nvPr>
        </p:nvSpPr>
        <p:spPr>
          <a:xfrm>
            <a:off x="265500" y="1386233"/>
            <a:ext cx="4045200" cy="223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5" name="Google Shape;55;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txBox="1">
            <a:spLocks noGrp="1"/>
          </p:cNvSpPr>
          <p:nvPr>
            <p:ph type="body" idx="1"/>
          </p:nvPr>
        </p:nvSpPr>
        <p:spPr>
          <a:xfrm>
            <a:off x="311700" y="5640967"/>
            <a:ext cx="5998800" cy="7983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8" name="Google Shape;58;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11" name="Google Shape;11;p1"/>
          <p:cNvSpPr txBox="1">
            <a:spLocks noGrp="1"/>
          </p:cNvSpPr>
          <p:nvPr>
            <p:ph type="body" idx="1"/>
          </p:nvPr>
        </p:nvSpPr>
        <p:spPr>
          <a:xfrm>
            <a:off x="311700" y="1688433"/>
            <a:ext cx="8520600" cy="4403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12" name="Google Shape;12;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hyperlink" Target="http://www.youtube.com/watch?v=Yrq2TVdM8H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1003650" y="1893560"/>
            <a:ext cx="7136700" cy="136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Font typeface="Arial"/>
              <a:buNone/>
            </a:pPr>
            <a:r>
              <a:rPr lang="pt-BR" sz="3400">
                <a:solidFill>
                  <a:schemeClr val="accent4"/>
                </a:solidFill>
                <a:latin typeface="Open Sans"/>
                <a:ea typeface="Open Sans"/>
                <a:cs typeface="Open Sans"/>
                <a:sym typeface="Open Sans"/>
              </a:rPr>
              <a:t>Neural network for very short-term hydrological forecasting</a:t>
            </a:r>
            <a:endParaRPr sz="3400">
              <a:solidFill>
                <a:schemeClr val="accent4"/>
              </a:solidFill>
              <a:latin typeface="Open Sans"/>
              <a:ea typeface="Open Sans"/>
              <a:cs typeface="Open Sans"/>
              <a:sym typeface="Open Sans"/>
            </a:endParaRPr>
          </a:p>
        </p:txBody>
      </p:sp>
      <p:sp>
        <p:nvSpPr>
          <p:cNvPr id="76" name="Google Shape;76;p14"/>
          <p:cNvSpPr txBox="1">
            <a:spLocks noGrp="1"/>
          </p:cNvSpPr>
          <p:nvPr>
            <p:ph type="subTitle" idx="1"/>
          </p:nvPr>
        </p:nvSpPr>
        <p:spPr>
          <a:xfrm>
            <a:off x="1439850" y="4834950"/>
            <a:ext cx="6264300" cy="1176600"/>
          </a:xfrm>
          <a:prstGeom prst="rect">
            <a:avLst/>
          </a:prstGeom>
          <a:noFill/>
          <a:ln>
            <a:noFill/>
          </a:ln>
        </p:spPr>
        <p:txBody>
          <a:bodyPr spcFirstLastPara="1" wrap="square" lIns="91425" tIns="45700" rIns="91425" bIns="45700" anchor="ctr" anchorCtr="0">
            <a:noAutofit/>
          </a:bodyPr>
          <a:lstStyle/>
          <a:p>
            <a:pPr marL="0" lvl="0" indent="0" algn="ctr" rtl="0">
              <a:lnSpc>
                <a:spcPct val="200000"/>
              </a:lnSpc>
              <a:spcBef>
                <a:spcPts val="0"/>
              </a:spcBef>
              <a:spcAft>
                <a:spcPts val="0"/>
              </a:spcAft>
              <a:buSzPts val="1200"/>
              <a:buNone/>
            </a:pPr>
            <a:r>
              <a:rPr lang="pt-BR" sz="2000"/>
              <a:t>Cintia Pereira de Freitas</a:t>
            </a:r>
            <a:endParaRPr sz="2000"/>
          </a:p>
          <a:p>
            <a:pPr marL="0" lvl="0" indent="0" algn="ctr" rtl="0">
              <a:lnSpc>
                <a:spcPct val="200000"/>
              </a:lnSpc>
              <a:spcBef>
                <a:spcPts val="0"/>
              </a:spcBef>
              <a:spcAft>
                <a:spcPts val="0"/>
              </a:spcAft>
              <a:buSzPts val="1200"/>
              <a:buNone/>
            </a:pPr>
            <a:r>
              <a:rPr lang="pt-BR" sz="2000"/>
              <a:t>Advisor: Dr. Leonardo Bacelar Lima Santos</a:t>
            </a:r>
            <a:endParaRPr sz="2000" b="1">
              <a:latin typeface="Arial"/>
              <a:ea typeface="Arial"/>
              <a:cs typeface="Arial"/>
              <a:sym typeface="Arial"/>
            </a:endParaRPr>
          </a:p>
        </p:txBody>
      </p:sp>
      <p:pic>
        <p:nvPicPr>
          <p:cNvPr id="77" name="Google Shape;77;p14"/>
          <p:cNvPicPr preferRelativeResize="0"/>
          <p:nvPr/>
        </p:nvPicPr>
        <p:blipFill>
          <a:blip r:embed="rId3">
            <a:alphaModFix/>
          </a:blip>
          <a:stretch>
            <a:fillRect/>
          </a:stretch>
        </p:blipFill>
        <p:spPr>
          <a:xfrm>
            <a:off x="6793450" y="0"/>
            <a:ext cx="1332450" cy="1332450"/>
          </a:xfrm>
          <a:prstGeom prst="rect">
            <a:avLst/>
          </a:prstGeom>
          <a:noFill/>
          <a:ln>
            <a:noFill/>
          </a:ln>
        </p:spPr>
      </p:pic>
      <p:sp>
        <p:nvSpPr>
          <p:cNvPr id="78" name="Google Shape;78;p14"/>
          <p:cNvSpPr txBox="1"/>
          <p:nvPr/>
        </p:nvSpPr>
        <p:spPr>
          <a:xfrm>
            <a:off x="3142350" y="6415000"/>
            <a:ext cx="285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2"/>
                </a:solidFill>
                <a:latin typeface="Open Sans"/>
                <a:ea typeface="Open Sans"/>
                <a:cs typeface="Open Sans"/>
                <a:sym typeface="Open Sans"/>
              </a:rPr>
              <a:t>March/2022</a:t>
            </a:r>
            <a:endParaRPr sz="1200">
              <a:latin typeface="Open Sans"/>
              <a:ea typeface="Open Sans"/>
              <a:cs typeface="Open Sans"/>
              <a:sym typeface="Open Sans"/>
            </a:endParaRPr>
          </a:p>
        </p:txBody>
      </p:sp>
      <p:pic>
        <p:nvPicPr>
          <p:cNvPr id="79" name="Google Shape;79;p14"/>
          <p:cNvPicPr preferRelativeResize="0"/>
          <p:nvPr/>
        </p:nvPicPr>
        <p:blipFill>
          <a:blip r:embed="rId4">
            <a:alphaModFix/>
          </a:blip>
          <a:stretch>
            <a:fillRect/>
          </a:stretch>
        </p:blipFill>
        <p:spPr>
          <a:xfrm>
            <a:off x="975675" y="77850"/>
            <a:ext cx="1332450" cy="1176750"/>
          </a:xfrm>
          <a:prstGeom prst="rect">
            <a:avLst/>
          </a:prstGeom>
          <a:noFill/>
          <a:ln>
            <a:noFill/>
          </a:ln>
        </p:spPr>
      </p:pic>
      <p:sp>
        <p:nvSpPr>
          <p:cNvPr id="80" name="Google Shape;80;p14"/>
          <p:cNvSpPr txBox="1"/>
          <p:nvPr/>
        </p:nvSpPr>
        <p:spPr>
          <a:xfrm>
            <a:off x="2140800" y="3817850"/>
            <a:ext cx="49068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Master’s Dissertation in Applied Computing</a:t>
            </a:r>
            <a:endParaRPr sz="12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10</a:t>
            </a:fld>
            <a:endParaRPr sz="1300">
              <a:solidFill>
                <a:srgbClr val="000000"/>
              </a:solidFill>
            </a:endParaRPr>
          </a:p>
        </p:txBody>
      </p:sp>
      <p:sp>
        <p:nvSpPr>
          <p:cNvPr id="178" name="Google Shape;178;p23"/>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Watershed outlet</a:t>
            </a:r>
            <a:endParaRPr/>
          </a:p>
        </p:txBody>
      </p:sp>
      <p:pic>
        <p:nvPicPr>
          <p:cNvPr id="179" name="Google Shape;179;p23"/>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180" name="Google Shape;180;p23"/>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181" name="Google Shape;181;p23"/>
          <p:cNvPicPr preferRelativeResize="0"/>
          <p:nvPr/>
        </p:nvPicPr>
        <p:blipFill>
          <a:blip r:embed="rId4">
            <a:alphaModFix/>
          </a:blip>
          <a:stretch>
            <a:fillRect/>
          </a:stretch>
        </p:blipFill>
        <p:spPr>
          <a:xfrm>
            <a:off x="962675" y="1191125"/>
            <a:ext cx="5237440" cy="5622300"/>
          </a:xfrm>
          <a:prstGeom prst="rect">
            <a:avLst/>
          </a:prstGeom>
          <a:noFill/>
          <a:ln>
            <a:noFill/>
          </a:ln>
        </p:spPr>
      </p:pic>
      <p:cxnSp>
        <p:nvCxnSpPr>
          <p:cNvPr id="182" name="Google Shape;182;p23"/>
          <p:cNvCxnSpPr/>
          <p:nvPr/>
        </p:nvCxnSpPr>
        <p:spPr>
          <a:xfrm rot="10800000">
            <a:off x="4648725" y="1488200"/>
            <a:ext cx="1650000" cy="1045800"/>
          </a:xfrm>
          <a:prstGeom prst="straightConnector1">
            <a:avLst/>
          </a:prstGeom>
          <a:noFill/>
          <a:ln w="28575" cap="flat" cmpd="sng">
            <a:solidFill>
              <a:srgbClr val="FF0000"/>
            </a:solidFill>
            <a:prstDash val="solid"/>
            <a:round/>
            <a:headEnd type="none" w="med" len="med"/>
            <a:tailEnd type="triangle" w="med" len="med"/>
          </a:ln>
        </p:spPr>
      </p:cxnSp>
      <p:sp>
        <p:nvSpPr>
          <p:cNvPr id="183" name="Google Shape;183;p23"/>
          <p:cNvSpPr txBox="1"/>
          <p:nvPr/>
        </p:nvSpPr>
        <p:spPr>
          <a:xfrm>
            <a:off x="6126175" y="2534000"/>
            <a:ext cx="1250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latin typeface="Open Sans"/>
                <a:ea typeface="Open Sans"/>
                <a:cs typeface="Open Sans"/>
                <a:sym typeface="Open Sans"/>
              </a:rPr>
              <a:t>Outlet</a:t>
            </a:r>
            <a:endParaRPr sz="1800">
              <a:latin typeface="Open Sans"/>
              <a:ea typeface="Open Sans"/>
              <a:cs typeface="Open Sans"/>
              <a:sym typeface="Open Sans"/>
            </a:endParaRPr>
          </a:p>
        </p:txBody>
      </p:sp>
      <p:sp>
        <p:nvSpPr>
          <p:cNvPr id="184" name="Google Shape;184;p23"/>
          <p:cNvSpPr txBox="1"/>
          <p:nvPr/>
        </p:nvSpPr>
        <p:spPr>
          <a:xfrm>
            <a:off x="6862050" y="3401975"/>
            <a:ext cx="19047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Lowest watershed point</a:t>
            </a:r>
            <a:endParaRPr sz="22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11</a:t>
            </a:fld>
            <a:endParaRPr sz="1300">
              <a:solidFill>
                <a:srgbClr val="000000"/>
              </a:solidFill>
            </a:endParaRPr>
          </a:p>
        </p:txBody>
      </p:sp>
      <p:sp>
        <p:nvSpPr>
          <p:cNvPr id="191" name="Google Shape;191;p24"/>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Concentration time</a:t>
            </a:r>
            <a:endParaRPr/>
          </a:p>
        </p:txBody>
      </p:sp>
      <p:sp>
        <p:nvSpPr>
          <p:cNvPr id="192" name="Google Shape;192;p24"/>
          <p:cNvSpPr txBox="1">
            <a:spLocks noGrp="1"/>
          </p:cNvSpPr>
          <p:nvPr>
            <p:ph type="body" idx="1"/>
          </p:nvPr>
        </p:nvSpPr>
        <p:spPr>
          <a:xfrm>
            <a:off x="3588200" y="1980550"/>
            <a:ext cx="5094000" cy="2746500"/>
          </a:xfrm>
          <a:prstGeom prst="rect">
            <a:avLst/>
          </a:prstGeom>
        </p:spPr>
        <p:txBody>
          <a:bodyPr spcFirstLastPara="1" wrap="square" lIns="91425" tIns="45700" rIns="91425" bIns="45700" anchor="t" anchorCtr="0">
            <a:noAutofit/>
          </a:bodyPr>
          <a:lstStyle/>
          <a:p>
            <a:pPr marL="0" lvl="0" indent="0" algn="ctr" rtl="0">
              <a:lnSpc>
                <a:spcPct val="200000"/>
              </a:lnSpc>
              <a:spcBef>
                <a:spcPts val="360"/>
              </a:spcBef>
              <a:spcAft>
                <a:spcPts val="0"/>
              </a:spcAft>
              <a:buSzPts val="852"/>
              <a:buNone/>
            </a:pPr>
            <a:r>
              <a:rPr lang="pt-BR" sz="2415"/>
              <a:t>Is the time required for water to flow from hydraulically most distant point in the watershed to the outlet</a:t>
            </a:r>
            <a:endParaRPr sz="2415"/>
          </a:p>
        </p:txBody>
      </p:sp>
      <p:pic>
        <p:nvPicPr>
          <p:cNvPr id="193" name="Google Shape;193;p24"/>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194" name="Google Shape;194;p24"/>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195" name="Google Shape;195;p24"/>
          <p:cNvPicPr preferRelativeResize="0"/>
          <p:nvPr/>
        </p:nvPicPr>
        <p:blipFill>
          <a:blip r:embed="rId4">
            <a:alphaModFix/>
          </a:blip>
          <a:stretch>
            <a:fillRect/>
          </a:stretch>
        </p:blipFill>
        <p:spPr>
          <a:xfrm>
            <a:off x="558500" y="2486000"/>
            <a:ext cx="3141374" cy="337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12</a:t>
            </a:fld>
            <a:endParaRPr sz="1300">
              <a:solidFill>
                <a:srgbClr val="000000"/>
              </a:solidFill>
            </a:endParaRPr>
          </a:p>
        </p:txBody>
      </p:sp>
      <p:sp>
        <p:nvSpPr>
          <p:cNvPr id="202" name="Google Shape;202;p25"/>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Weather and hydrological data</a:t>
            </a:r>
            <a:endParaRPr/>
          </a:p>
        </p:txBody>
      </p:sp>
      <p:pic>
        <p:nvPicPr>
          <p:cNvPr id="203" name="Google Shape;203;p25"/>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204" name="Google Shape;204;p25"/>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205" name="Google Shape;205;p25"/>
          <p:cNvSpPr txBox="1"/>
          <p:nvPr/>
        </p:nvSpPr>
        <p:spPr>
          <a:xfrm>
            <a:off x="2024123" y="6074325"/>
            <a:ext cx="4351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https://public.wmo.int/en/programmes/global-observing-system</a:t>
            </a:r>
            <a:endParaRPr sz="900"/>
          </a:p>
        </p:txBody>
      </p:sp>
      <p:pic>
        <p:nvPicPr>
          <p:cNvPr id="206" name="Google Shape;206;p25"/>
          <p:cNvPicPr preferRelativeResize="0"/>
          <p:nvPr/>
        </p:nvPicPr>
        <p:blipFill>
          <a:blip r:embed="rId4">
            <a:alphaModFix/>
          </a:blip>
          <a:stretch>
            <a:fillRect/>
          </a:stretch>
        </p:blipFill>
        <p:spPr>
          <a:xfrm>
            <a:off x="750750" y="1616812"/>
            <a:ext cx="6898551" cy="4365313"/>
          </a:xfrm>
          <a:prstGeom prst="rect">
            <a:avLst/>
          </a:prstGeom>
          <a:noFill/>
          <a:ln>
            <a:noFill/>
          </a:ln>
        </p:spPr>
      </p:pic>
      <p:sp>
        <p:nvSpPr>
          <p:cNvPr id="207" name="Google Shape;207;p25"/>
          <p:cNvSpPr/>
          <p:nvPr/>
        </p:nvSpPr>
        <p:spPr>
          <a:xfrm>
            <a:off x="6663900" y="4820025"/>
            <a:ext cx="1089000" cy="700800"/>
          </a:xfrm>
          <a:prstGeom prst="flowChartConnector">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a:off x="6771725" y="3482925"/>
            <a:ext cx="1207800" cy="13371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13</a:t>
            </a:fld>
            <a:endParaRPr sz="1300">
              <a:solidFill>
                <a:srgbClr val="000000"/>
              </a:solidFill>
            </a:endParaRPr>
          </a:p>
        </p:txBody>
      </p:sp>
      <p:sp>
        <p:nvSpPr>
          <p:cNvPr id="215" name="Google Shape;215;p26"/>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Station</a:t>
            </a:r>
            <a:endParaRPr/>
          </a:p>
        </p:txBody>
      </p:sp>
      <p:pic>
        <p:nvPicPr>
          <p:cNvPr id="216" name="Google Shape;216;p26"/>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217" name="Google Shape;217;p26"/>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218" name="Google Shape;218;p26"/>
          <p:cNvPicPr preferRelativeResize="0"/>
          <p:nvPr/>
        </p:nvPicPr>
        <p:blipFill>
          <a:blip r:embed="rId4">
            <a:alphaModFix/>
          </a:blip>
          <a:stretch>
            <a:fillRect/>
          </a:stretch>
        </p:blipFill>
        <p:spPr>
          <a:xfrm>
            <a:off x="3037125" y="1929375"/>
            <a:ext cx="5740100" cy="4478775"/>
          </a:xfrm>
          <a:prstGeom prst="rect">
            <a:avLst/>
          </a:prstGeom>
          <a:noFill/>
          <a:ln>
            <a:noFill/>
          </a:ln>
        </p:spPr>
      </p:pic>
      <p:sp>
        <p:nvSpPr>
          <p:cNvPr id="219" name="Google Shape;219;p26"/>
          <p:cNvSpPr txBox="1"/>
          <p:nvPr/>
        </p:nvSpPr>
        <p:spPr>
          <a:xfrm>
            <a:off x="2570888" y="633312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INEA</a:t>
            </a:r>
            <a:endParaRPr sz="900"/>
          </a:p>
        </p:txBody>
      </p:sp>
      <p:sp>
        <p:nvSpPr>
          <p:cNvPr id="220" name="Google Shape;220;p26"/>
          <p:cNvSpPr txBox="1"/>
          <p:nvPr/>
        </p:nvSpPr>
        <p:spPr>
          <a:xfrm>
            <a:off x="1395475" y="1137625"/>
            <a:ext cx="5609100" cy="585000"/>
          </a:xfrm>
          <a:prstGeom prst="rect">
            <a:avLst/>
          </a:prstGeom>
          <a:noFill/>
          <a:ln>
            <a:noFill/>
          </a:ln>
        </p:spPr>
        <p:txBody>
          <a:bodyPr spcFirstLastPara="1" wrap="square" lIns="91425" tIns="91425" rIns="91425" bIns="91425" anchor="t" anchorCtr="0">
            <a:spAutoFit/>
          </a:bodyPr>
          <a:lstStyle/>
          <a:p>
            <a:pPr marL="0" marR="38100" lvl="0" indent="0" algn="ctr" rtl="0">
              <a:lnSpc>
                <a:spcPct val="128571"/>
              </a:lnSpc>
              <a:spcBef>
                <a:spcPts val="0"/>
              </a:spcBef>
              <a:spcAft>
                <a:spcPts val="0"/>
              </a:spcAft>
              <a:buNone/>
            </a:pPr>
            <a:r>
              <a:rPr lang="pt-BR" sz="2600">
                <a:solidFill>
                  <a:srgbClr val="202124"/>
                </a:solidFill>
              </a:rPr>
              <a:t>Telemetry station</a:t>
            </a:r>
            <a:endParaRPr sz="2600">
              <a:solidFill>
                <a:srgbClr val="202124"/>
              </a:solidFill>
            </a:endParaRPr>
          </a:p>
        </p:txBody>
      </p:sp>
      <p:pic>
        <p:nvPicPr>
          <p:cNvPr id="221" name="Google Shape;221;p26"/>
          <p:cNvPicPr preferRelativeResize="0"/>
          <p:nvPr/>
        </p:nvPicPr>
        <p:blipFill>
          <a:blip r:embed="rId5">
            <a:alphaModFix/>
          </a:blip>
          <a:stretch>
            <a:fillRect/>
          </a:stretch>
        </p:blipFill>
        <p:spPr>
          <a:xfrm>
            <a:off x="123325" y="3250150"/>
            <a:ext cx="5488625" cy="308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14</a:t>
            </a:fld>
            <a:endParaRPr sz="1300">
              <a:solidFill>
                <a:srgbClr val="000000"/>
              </a:solidFill>
            </a:endParaRPr>
          </a:p>
        </p:txBody>
      </p:sp>
      <p:sp>
        <p:nvSpPr>
          <p:cNvPr id="228" name="Google Shape;228;p27"/>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Weather radar</a:t>
            </a:r>
            <a:endParaRPr/>
          </a:p>
        </p:txBody>
      </p:sp>
      <p:pic>
        <p:nvPicPr>
          <p:cNvPr id="229" name="Google Shape;229;p27"/>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230" name="Google Shape;230;p27"/>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231" name="Google Shape;231;p27" descr="Typically, a National Weather Service's NEXRAD (NEXt Generation RADar) WSR-88D system radar antenna is pointed at a low angle, sends out a pulse for a fraction of a second, and then &quot;listens&quot; to receive any returning energy or &quot;scattering.&quot; Then the radar rotates an incremental amount and repeats the process. Once the radar completes an entire revolution, the antenna elevation angle is increased and the process is repeated. Radars transmit and listen so quickly that they can scan much of the nearby atmosphere in about 5 minutes.&#10;&#10;To learn more about NEXRAD and RADAR basics, see the MetEd lesson, Radar Meteorology Course, Weather Radar Fundamentals (https://www.meted.ucar.edu/training_module.php?id=960)." title="Radar Scanning Pattern">
            <a:hlinkClick r:id="rId4"/>
          </p:cNvPr>
          <p:cNvPicPr preferRelativeResize="0"/>
          <p:nvPr/>
        </p:nvPicPr>
        <p:blipFill>
          <a:blip r:embed="rId5">
            <a:alphaModFix/>
          </a:blip>
          <a:stretch>
            <a:fillRect/>
          </a:stretch>
        </p:blipFill>
        <p:spPr>
          <a:xfrm>
            <a:off x="3898825" y="2334525"/>
            <a:ext cx="4572000" cy="3429000"/>
          </a:xfrm>
          <a:prstGeom prst="rect">
            <a:avLst/>
          </a:prstGeom>
          <a:noFill/>
          <a:ln>
            <a:noFill/>
          </a:ln>
        </p:spPr>
      </p:pic>
      <p:pic>
        <p:nvPicPr>
          <p:cNvPr id="232" name="Google Shape;232;p27"/>
          <p:cNvPicPr preferRelativeResize="0"/>
          <p:nvPr/>
        </p:nvPicPr>
        <p:blipFill>
          <a:blip r:embed="rId6">
            <a:alphaModFix/>
          </a:blip>
          <a:stretch>
            <a:fillRect/>
          </a:stretch>
        </p:blipFill>
        <p:spPr>
          <a:xfrm>
            <a:off x="271025" y="1151526"/>
            <a:ext cx="3036651" cy="4554950"/>
          </a:xfrm>
          <a:prstGeom prst="rect">
            <a:avLst/>
          </a:prstGeom>
          <a:noFill/>
          <a:ln>
            <a:noFill/>
          </a:ln>
        </p:spPr>
      </p:pic>
      <p:sp>
        <p:nvSpPr>
          <p:cNvPr id="233" name="Google Shape;233;p27"/>
          <p:cNvSpPr txBox="1"/>
          <p:nvPr/>
        </p:nvSpPr>
        <p:spPr>
          <a:xfrm>
            <a:off x="319800" y="5706475"/>
            <a:ext cx="2939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https://tribunadepetropolis.com.br/</a:t>
            </a:r>
            <a:endParaRPr sz="900"/>
          </a:p>
        </p:txBody>
      </p:sp>
      <p:sp>
        <p:nvSpPr>
          <p:cNvPr id="234" name="Google Shape;234;p27"/>
          <p:cNvSpPr txBox="1"/>
          <p:nvPr/>
        </p:nvSpPr>
        <p:spPr>
          <a:xfrm>
            <a:off x="4053575" y="1249125"/>
            <a:ext cx="2877900" cy="554100"/>
          </a:xfrm>
          <a:prstGeom prst="rect">
            <a:avLst/>
          </a:prstGeom>
          <a:noFill/>
          <a:ln>
            <a:noFill/>
          </a:ln>
        </p:spPr>
        <p:txBody>
          <a:bodyPr spcFirstLastPara="1" wrap="square" lIns="91425" tIns="91425" rIns="91425" bIns="91425" anchor="t" anchorCtr="0">
            <a:spAutoFit/>
          </a:bodyPr>
          <a:lstStyle/>
          <a:p>
            <a:pPr marL="0" marR="38100" lvl="0" indent="0" algn="ctr" rtl="0">
              <a:lnSpc>
                <a:spcPct val="128571"/>
              </a:lnSpc>
              <a:spcBef>
                <a:spcPts val="0"/>
              </a:spcBef>
              <a:spcAft>
                <a:spcPts val="0"/>
              </a:spcAft>
              <a:buNone/>
            </a:pPr>
            <a:r>
              <a:rPr lang="pt-BR" sz="2400">
                <a:solidFill>
                  <a:srgbClr val="202124"/>
                </a:solidFill>
              </a:rPr>
              <a:t>Radar operation</a:t>
            </a:r>
            <a:endParaRPr sz="17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8"/>
          <p:cNvPicPr preferRelativeResize="0"/>
          <p:nvPr/>
        </p:nvPicPr>
        <p:blipFill>
          <a:blip r:embed="rId3">
            <a:alphaModFix/>
          </a:blip>
          <a:stretch>
            <a:fillRect/>
          </a:stretch>
        </p:blipFill>
        <p:spPr>
          <a:xfrm>
            <a:off x="2178800" y="2897925"/>
            <a:ext cx="4915850" cy="2677575"/>
          </a:xfrm>
          <a:prstGeom prst="rect">
            <a:avLst/>
          </a:prstGeom>
          <a:noFill/>
          <a:ln>
            <a:noFill/>
          </a:ln>
        </p:spPr>
      </p:pic>
      <p:sp>
        <p:nvSpPr>
          <p:cNvPr id="241" name="Google Shape;241;p28"/>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15</a:t>
            </a:fld>
            <a:endParaRPr sz="1300">
              <a:solidFill>
                <a:srgbClr val="000000"/>
              </a:solidFill>
            </a:endParaRPr>
          </a:p>
        </p:txBody>
      </p:sp>
      <p:cxnSp>
        <p:nvCxnSpPr>
          <p:cNvPr id="242" name="Google Shape;242;p28"/>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243" name="Google Shape;243;p28"/>
          <p:cNvPicPr preferRelativeResize="0"/>
          <p:nvPr/>
        </p:nvPicPr>
        <p:blipFill>
          <a:blip r:embed="rId4">
            <a:alphaModFix amt="10000"/>
          </a:blip>
          <a:stretch>
            <a:fillRect/>
          </a:stretch>
        </p:blipFill>
        <p:spPr>
          <a:xfrm>
            <a:off x="7163450" y="0"/>
            <a:ext cx="1980550" cy="1980550"/>
          </a:xfrm>
          <a:prstGeom prst="rect">
            <a:avLst/>
          </a:prstGeom>
          <a:noFill/>
          <a:ln>
            <a:noFill/>
          </a:ln>
        </p:spPr>
      </p:pic>
      <p:sp>
        <p:nvSpPr>
          <p:cNvPr id="244" name="Google Shape;244;p28"/>
          <p:cNvSpPr txBox="1"/>
          <p:nvPr/>
        </p:nvSpPr>
        <p:spPr>
          <a:xfrm>
            <a:off x="220175" y="988575"/>
            <a:ext cx="8232000" cy="1980600"/>
          </a:xfrm>
          <a:prstGeom prst="rect">
            <a:avLst/>
          </a:prstGeom>
          <a:noFill/>
          <a:ln>
            <a:noFill/>
          </a:ln>
        </p:spPr>
        <p:txBody>
          <a:bodyPr spcFirstLastPara="1" wrap="square" lIns="90000" tIns="45000" rIns="90000" bIns="45000" anchor="ctr" anchorCtr="0">
            <a:noAutofit/>
          </a:bodyPr>
          <a:lstStyle/>
          <a:p>
            <a:pPr marL="0" lvl="0" indent="0" algn="just" rtl="0">
              <a:lnSpc>
                <a:spcPct val="150000"/>
              </a:lnSpc>
              <a:spcBef>
                <a:spcPts val="0"/>
              </a:spcBef>
              <a:spcAft>
                <a:spcPts val="0"/>
              </a:spcAft>
              <a:buNone/>
            </a:pPr>
            <a:r>
              <a:rPr lang="pt-BR" sz="2200">
                <a:solidFill>
                  <a:srgbClr val="695D46"/>
                </a:solidFill>
                <a:latin typeface="Open Sans"/>
                <a:ea typeface="Open Sans"/>
                <a:cs typeface="Open Sans"/>
                <a:sym typeface="Open Sans"/>
              </a:rPr>
              <a:t>CAPPI (Constant Altitude Plan Position Indicator)</a:t>
            </a:r>
            <a:endParaRPr sz="2200">
              <a:solidFill>
                <a:srgbClr val="695D46"/>
              </a:solidFill>
              <a:latin typeface="Open Sans"/>
              <a:ea typeface="Open Sans"/>
              <a:cs typeface="Open Sans"/>
              <a:sym typeface="Open Sans"/>
            </a:endParaRPr>
          </a:p>
        </p:txBody>
      </p:sp>
      <p:sp>
        <p:nvSpPr>
          <p:cNvPr id="245" name="Google Shape;245;p28"/>
          <p:cNvSpPr txBox="1"/>
          <p:nvPr/>
        </p:nvSpPr>
        <p:spPr>
          <a:xfrm>
            <a:off x="2748813" y="5651700"/>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https://www.monolitonimbus.com.br</a:t>
            </a:r>
            <a:endParaRPr sz="900"/>
          </a:p>
        </p:txBody>
      </p:sp>
      <p:sp>
        <p:nvSpPr>
          <p:cNvPr id="246" name="Google Shape;246;p28"/>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Weather radar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9"/>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16</a:t>
            </a:fld>
            <a:endParaRPr sz="1300">
              <a:solidFill>
                <a:srgbClr val="000000"/>
              </a:solidFill>
            </a:endParaRPr>
          </a:p>
        </p:txBody>
      </p:sp>
      <p:sp>
        <p:nvSpPr>
          <p:cNvPr id="253" name="Google Shape;253;p29"/>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ANN</a:t>
            </a:r>
            <a:endParaRPr/>
          </a:p>
        </p:txBody>
      </p:sp>
      <p:pic>
        <p:nvPicPr>
          <p:cNvPr id="254" name="Google Shape;254;p29"/>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255" name="Google Shape;255;p29"/>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grpSp>
        <p:nvGrpSpPr>
          <p:cNvPr id="256" name="Google Shape;256;p29"/>
          <p:cNvGrpSpPr/>
          <p:nvPr/>
        </p:nvGrpSpPr>
        <p:grpSpPr>
          <a:xfrm>
            <a:off x="2961613" y="1885907"/>
            <a:ext cx="3761923" cy="3891652"/>
            <a:chOff x="2961500" y="961400"/>
            <a:chExt cx="3221100" cy="3220500"/>
          </a:xfrm>
        </p:grpSpPr>
        <p:sp>
          <p:nvSpPr>
            <p:cNvPr id="257" name="Google Shape;257;p29"/>
            <p:cNvSpPr/>
            <p:nvPr/>
          </p:nvSpPr>
          <p:spPr>
            <a:xfrm>
              <a:off x="2961500" y="961400"/>
              <a:ext cx="3221100" cy="3220500"/>
            </a:xfrm>
            <a:prstGeom prst="ellips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txBox="1"/>
            <p:nvPr/>
          </p:nvSpPr>
          <p:spPr>
            <a:xfrm>
              <a:off x="3782900" y="1200950"/>
              <a:ext cx="1578000" cy="5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a:solidFill>
                    <a:srgbClr val="FFFFFF"/>
                  </a:solidFill>
                  <a:latin typeface="Roboto"/>
                  <a:ea typeface="Roboto"/>
                  <a:cs typeface="Roboto"/>
                  <a:sym typeface="Roboto"/>
                </a:rPr>
                <a:t>Artificial Intelligence</a:t>
              </a:r>
              <a:endParaRPr sz="2000">
                <a:solidFill>
                  <a:srgbClr val="FFFFFF"/>
                </a:solidFill>
                <a:latin typeface="Roboto"/>
                <a:ea typeface="Roboto"/>
                <a:cs typeface="Roboto"/>
                <a:sym typeface="Roboto"/>
              </a:endParaRPr>
            </a:p>
          </p:txBody>
        </p:sp>
      </p:grpSp>
      <p:grpSp>
        <p:nvGrpSpPr>
          <p:cNvPr id="259" name="Google Shape;259;p29"/>
          <p:cNvGrpSpPr/>
          <p:nvPr/>
        </p:nvGrpSpPr>
        <p:grpSpPr>
          <a:xfrm>
            <a:off x="3401621" y="3000405"/>
            <a:ext cx="2782739" cy="2777590"/>
            <a:chOff x="3401686" y="1841492"/>
            <a:chExt cx="2340600" cy="2340600"/>
          </a:xfrm>
        </p:grpSpPr>
        <p:sp>
          <p:nvSpPr>
            <p:cNvPr id="260" name="Google Shape;260;p29"/>
            <p:cNvSpPr/>
            <p:nvPr/>
          </p:nvSpPr>
          <p:spPr>
            <a:xfrm>
              <a:off x="3401686" y="1841492"/>
              <a:ext cx="2340600" cy="2340600"/>
            </a:xfrm>
            <a:prstGeom prst="ellipse">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txBox="1"/>
            <p:nvPr/>
          </p:nvSpPr>
          <p:spPr>
            <a:xfrm>
              <a:off x="3833274" y="1934165"/>
              <a:ext cx="1477200" cy="53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a:solidFill>
                    <a:srgbClr val="FFFFFF"/>
                  </a:solidFill>
                  <a:latin typeface="Roboto"/>
                  <a:ea typeface="Roboto"/>
                  <a:cs typeface="Roboto"/>
                  <a:sym typeface="Roboto"/>
                </a:rPr>
                <a:t>Machine Learning</a:t>
              </a:r>
              <a:endParaRPr sz="2000">
                <a:solidFill>
                  <a:srgbClr val="FFFFFF"/>
                </a:solidFill>
                <a:latin typeface="Roboto"/>
                <a:ea typeface="Roboto"/>
                <a:cs typeface="Roboto"/>
                <a:sym typeface="Roboto"/>
              </a:endParaRPr>
            </a:p>
          </p:txBody>
        </p:sp>
      </p:grpSp>
      <p:grpSp>
        <p:nvGrpSpPr>
          <p:cNvPr id="262" name="Google Shape;262;p29"/>
          <p:cNvGrpSpPr/>
          <p:nvPr/>
        </p:nvGrpSpPr>
        <p:grpSpPr>
          <a:xfrm>
            <a:off x="3833575" y="3797226"/>
            <a:ext cx="2032510" cy="1980482"/>
            <a:chOff x="3833620" y="2704915"/>
            <a:chExt cx="1476900" cy="1477200"/>
          </a:xfrm>
        </p:grpSpPr>
        <p:sp>
          <p:nvSpPr>
            <p:cNvPr id="263" name="Google Shape;263;p29"/>
            <p:cNvSpPr/>
            <p:nvPr/>
          </p:nvSpPr>
          <p:spPr>
            <a:xfrm>
              <a:off x="3833620" y="2704915"/>
              <a:ext cx="1476900" cy="1477200"/>
            </a:xfrm>
            <a:prstGeom prst="ellipse">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txBox="1"/>
            <p:nvPr/>
          </p:nvSpPr>
          <p:spPr>
            <a:xfrm>
              <a:off x="3957047" y="3143188"/>
              <a:ext cx="1230000" cy="6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a:solidFill>
                    <a:srgbClr val="FFFFFF"/>
                  </a:solidFill>
                  <a:latin typeface="Roboto"/>
                  <a:ea typeface="Roboto"/>
                  <a:cs typeface="Roboto"/>
                  <a:sym typeface="Roboto"/>
                </a:rPr>
                <a:t>Neural Networks</a:t>
              </a:r>
              <a:endParaRPr sz="2000">
                <a:solidFill>
                  <a:srgbClr val="FFFFFF"/>
                </a:solidFill>
                <a:latin typeface="Roboto"/>
                <a:ea typeface="Roboto"/>
                <a:cs typeface="Roboto"/>
                <a:sym typeface="Roboto"/>
              </a:endParaRPr>
            </a:p>
          </p:txBody>
        </p:sp>
      </p:grpSp>
      <p:sp>
        <p:nvSpPr>
          <p:cNvPr id="265" name="Google Shape;265;p29"/>
          <p:cNvSpPr/>
          <p:nvPr/>
        </p:nvSpPr>
        <p:spPr>
          <a:xfrm>
            <a:off x="232675" y="1236900"/>
            <a:ext cx="2976000" cy="1469700"/>
          </a:xfrm>
          <a:prstGeom prst="wedgeRectCallout">
            <a:avLst>
              <a:gd name="adj1" fmla="val 86620"/>
              <a:gd name="adj2" fmla="val 3665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t>Any technique that enables computers to mimic human intelligence</a:t>
            </a:r>
            <a:endParaRPr sz="1800"/>
          </a:p>
        </p:txBody>
      </p:sp>
      <p:sp>
        <p:nvSpPr>
          <p:cNvPr id="266" name="Google Shape;266;p29"/>
          <p:cNvSpPr/>
          <p:nvPr/>
        </p:nvSpPr>
        <p:spPr>
          <a:xfrm>
            <a:off x="6778750" y="2119375"/>
            <a:ext cx="2241000" cy="1922100"/>
          </a:xfrm>
          <a:prstGeom prst="wedgeRectCallout">
            <a:avLst>
              <a:gd name="adj1" fmla="val -110400"/>
              <a:gd name="adj2" fmla="val 2195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t>A set of algorithms to analyze data, learn from it, and then determine or predict a set of events</a:t>
            </a:r>
            <a:endParaRPr sz="1800"/>
          </a:p>
        </p:txBody>
      </p:sp>
      <p:sp>
        <p:nvSpPr>
          <p:cNvPr id="267" name="Google Shape;267;p29"/>
          <p:cNvSpPr/>
          <p:nvPr/>
        </p:nvSpPr>
        <p:spPr>
          <a:xfrm>
            <a:off x="232675" y="4886325"/>
            <a:ext cx="2865600" cy="1702200"/>
          </a:xfrm>
          <a:prstGeom prst="wedgeRectCallout">
            <a:avLst>
              <a:gd name="adj1" fmla="val 90174"/>
              <a:gd name="adj2" fmla="val -5719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t>Computational model whose structure is based on the biological neural network model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1000"/>
                                        <p:tgtEl>
                                          <p:spTgt spid="2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
                                        </p:tgtEl>
                                        <p:attrNameLst>
                                          <p:attrName>style.visibility</p:attrName>
                                        </p:attrNameLst>
                                      </p:cBhvr>
                                      <p:to>
                                        <p:strVal val="visible"/>
                                      </p:to>
                                    </p:set>
                                    <p:animEffect transition="in" filter="fade">
                                      <p:cBhvr>
                                        <p:cTn id="1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17</a:t>
            </a:fld>
            <a:endParaRPr sz="1300">
              <a:solidFill>
                <a:srgbClr val="000000"/>
              </a:solidFill>
            </a:endParaRPr>
          </a:p>
        </p:txBody>
      </p:sp>
      <p:sp>
        <p:nvSpPr>
          <p:cNvPr id="274" name="Google Shape;274;p30"/>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ANN - Artificial neuron</a:t>
            </a:r>
            <a:endParaRPr/>
          </a:p>
        </p:txBody>
      </p:sp>
      <p:pic>
        <p:nvPicPr>
          <p:cNvPr id="275" name="Google Shape;275;p30"/>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276" name="Google Shape;276;p30"/>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277" name="Google Shape;277;p30"/>
          <p:cNvSpPr txBox="1"/>
          <p:nvPr/>
        </p:nvSpPr>
        <p:spPr>
          <a:xfrm>
            <a:off x="1843875" y="4694725"/>
            <a:ext cx="51123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800"/>
              <a:t>Representation of an artificial neuron</a:t>
            </a:r>
            <a:endParaRPr sz="1800"/>
          </a:p>
        </p:txBody>
      </p:sp>
      <p:pic>
        <p:nvPicPr>
          <p:cNvPr id="278" name="Google Shape;278;p30"/>
          <p:cNvPicPr preferRelativeResize="0"/>
          <p:nvPr/>
        </p:nvPicPr>
        <p:blipFill>
          <a:blip r:embed="rId4">
            <a:alphaModFix/>
          </a:blip>
          <a:stretch>
            <a:fillRect/>
          </a:stretch>
        </p:blipFill>
        <p:spPr>
          <a:xfrm>
            <a:off x="812339" y="2304825"/>
            <a:ext cx="7175374" cy="2248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1"/>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18</a:t>
            </a:fld>
            <a:endParaRPr sz="1300">
              <a:solidFill>
                <a:srgbClr val="000000"/>
              </a:solidFill>
            </a:endParaRPr>
          </a:p>
        </p:txBody>
      </p:sp>
      <p:sp>
        <p:nvSpPr>
          <p:cNvPr id="285" name="Google Shape;285;p31"/>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ANN - Multilayer Perceptron</a:t>
            </a:r>
            <a:endParaRPr/>
          </a:p>
        </p:txBody>
      </p:sp>
      <p:pic>
        <p:nvPicPr>
          <p:cNvPr id="286" name="Google Shape;286;p31"/>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287" name="Google Shape;287;p31"/>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288" name="Google Shape;288;p31"/>
          <p:cNvPicPr preferRelativeResize="0"/>
          <p:nvPr/>
        </p:nvPicPr>
        <p:blipFill>
          <a:blip r:embed="rId4">
            <a:alphaModFix/>
          </a:blip>
          <a:stretch>
            <a:fillRect/>
          </a:stretch>
        </p:blipFill>
        <p:spPr>
          <a:xfrm>
            <a:off x="2158025" y="1654800"/>
            <a:ext cx="4669125" cy="4372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2"/>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19</a:t>
            </a:fld>
            <a:endParaRPr sz="1300">
              <a:solidFill>
                <a:srgbClr val="000000"/>
              </a:solidFill>
            </a:endParaRPr>
          </a:p>
        </p:txBody>
      </p:sp>
      <p:sp>
        <p:nvSpPr>
          <p:cNvPr id="295" name="Google Shape;295;p32"/>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A literature overview</a:t>
            </a:r>
            <a:endParaRPr/>
          </a:p>
        </p:txBody>
      </p:sp>
      <p:pic>
        <p:nvPicPr>
          <p:cNvPr id="296" name="Google Shape;296;p32"/>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297" name="Google Shape;297;p32"/>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graphicFrame>
        <p:nvGraphicFramePr>
          <p:cNvPr id="298" name="Google Shape;298;p32"/>
          <p:cNvGraphicFramePr/>
          <p:nvPr/>
        </p:nvGraphicFramePr>
        <p:xfrm>
          <a:off x="238188" y="1285225"/>
          <a:ext cx="8550325" cy="4894000"/>
        </p:xfrm>
        <a:graphic>
          <a:graphicData uri="http://schemas.openxmlformats.org/drawingml/2006/table">
            <a:tbl>
              <a:tblPr>
                <a:noFill/>
                <a:tableStyleId>{A260B559-0AAA-4E81-A897-DBB4CE3E50BA}</a:tableStyleId>
              </a:tblPr>
              <a:tblGrid>
                <a:gridCol w="1269250">
                  <a:extLst>
                    <a:ext uri="{9D8B030D-6E8A-4147-A177-3AD203B41FA5}">
                      <a16:colId xmlns:a16="http://schemas.microsoft.com/office/drawing/2014/main" val="20000"/>
                    </a:ext>
                  </a:extLst>
                </a:gridCol>
                <a:gridCol w="785125">
                  <a:extLst>
                    <a:ext uri="{9D8B030D-6E8A-4147-A177-3AD203B41FA5}">
                      <a16:colId xmlns:a16="http://schemas.microsoft.com/office/drawing/2014/main" val="20001"/>
                    </a:ext>
                  </a:extLst>
                </a:gridCol>
                <a:gridCol w="1660825">
                  <a:extLst>
                    <a:ext uri="{9D8B030D-6E8A-4147-A177-3AD203B41FA5}">
                      <a16:colId xmlns:a16="http://schemas.microsoft.com/office/drawing/2014/main" val="20002"/>
                    </a:ext>
                  </a:extLst>
                </a:gridCol>
                <a:gridCol w="1142225">
                  <a:extLst>
                    <a:ext uri="{9D8B030D-6E8A-4147-A177-3AD203B41FA5}">
                      <a16:colId xmlns:a16="http://schemas.microsoft.com/office/drawing/2014/main" val="20003"/>
                    </a:ext>
                  </a:extLst>
                </a:gridCol>
                <a:gridCol w="2183000">
                  <a:extLst>
                    <a:ext uri="{9D8B030D-6E8A-4147-A177-3AD203B41FA5}">
                      <a16:colId xmlns:a16="http://schemas.microsoft.com/office/drawing/2014/main" val="20004"/>
                    </a:ext>
                  </a:extLst>
                </a:gridCol>
                <a:gridCol w="1509900">
                  <a:extLst>
                    <a:ext uri="{9D8B030D-6E8A-4147-A177-3AD203B41FA5}">
                      <a16:colId xmlns:a16="http://schemas.microsoft.com/office/drawing/2014/main" val="20005"/>
                    </a:ext>
                  </a:extLst>
                </a:gridCol>
              </a:tblGrid>
              <a:tr h="0">
                <a:tc>
                  <a:txBody>
                    <a:bodyPr/>
                    <a:lstStyle/>
                    <a:p>
                      <a:pPr marL="0" lvl="0" indent="0" algn="l" rtl="0">
                        <a:spcBef>
                          <a:spcPts val="0"/>
                        </a:spcBef>
                        <a:spcAft>
                          <a:spcPts val="0"/>
                        </a:spcAft>
                        <a:buNone/>
                      </a:pPr>
                      <a:r>
                        <a:rPr lang="pt-BR" b="1"/>
                        <a:t>Paper</a:t>
                      </a:r>
                      <a:endParaRPr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b="1"/>
                        <a:t>Type</a:t>
                      </a:r>
                      <a:endParaRPr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b="1"/>
                        <a:t>Input</a:t>
                      </a:r>
                      <a:endParaRPr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b="1"/>
                        <a:t>Output</a:t>
                      </a:r>
                      <a:endParaRPr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b="1"/>
                        <a:t>Temporal domain</a:t>
                      </a:r>
                      <a:endParaRPr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b="1"/>
                        <a:t>Metrics</a:t>
                      </a:r>
                      <a:endParaRPr b="1"/>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021850">
                <a:tc>
                  <a:txBody>
                    <a:bodyPr/>
                    <a:lstStyle/>
                    <a:p>
                      <a:pPr marL="0" lvl="0" indent="0" algn="l" rtl="0">
                        <a:spcBef>
                          <a:spcPts val="0"/>
                        </a:spcBef>
                        <a:spcAft>
                          <a:spcPts val="0"/>
                        </a:spcAft>
                        <a:buNone/>
                      </a:pPr>
                      <a:r>
                        <a:rPr lang="pt-BR"/>
                        <a:t>Kia et al. (2012)</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MLP</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Elevation, slope,</a:t>
                      </a:r>
                      <a:endParaRPr/>
                    </a:p>
                    <a:p>
                      <a:pPr marL="0" lvl="0" indent="0" algn="l" rtl="0">
                        <a:spcBef>
                          <a:spcPts val="0"/>
                        </a:spcBef>
                        <a:spcAft>
                          <a:spcPts val="0"/>
                        </a:spcAft>
                        <a:buNone/>
                      </a:pPr>
                      <a:r>
                        <a:rPr lang="pt-BR"/>
                        <a:t>flow accumulation,</a:t>
                      </a:r>
                      <a:endParaRPr/>
                    </a:p>
                    <a:p>
                      <a:pPr marL="0" lvl="0" indent="0" algn="l" rtl="0">
                        <a:spcBef>
                          <a:spcPts val="0"/>
                        </a:spcBef>
                        <a:spcAft>
                          <a:spcPts val="0"/>
                        </a:spcAft>
                        <a:buNone/>
                      </a:pPr>
                      <a:r>
                        <a:rPr lang="pt-BR"/>
                        <a:t>geology, land use,</a:t>
                      </a:r>
                      <a:endParaRPr/>
                    </a:p>
                    <a:p>
                      <a:pPr marL="0" lvl="0" indent="0" algn="l" rtl="0">
                        <a:spcBef>
                          <a:spcPts val="0"/>
                        </a:spcBef>
                        <a:spcAft>
                          <a:spcPts val="0"/>
                        </a:spcAft>
                        <a:buNone/>
                      </a:pPr>
                      <a:r>
                        <a:rPr lang="pt-BR"/>
                        <a:t>soil, rainfall</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Water level</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1987 - 2006</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solidFill>
                            <a:srgbClr val="000000"/>
                          </a:solidFill>
                        </a:rPr>
                        <a:t>R</a:t>
                      </a:r>
                      <a:r>
                        <a:rPr lang="pt-BR" baseline="30000">
                          <a:solidFill>
                            <a:srgbClr val="000000"/>
                          </a:solidFill>
                        </a:rPr>
                        <a:t>2</a:t>
                      </a:r>
                      <a:r>
                        <a:rPr lang="pt-BR"/>
                        <a:t>, </a:t>
                      </a:r>
                      <a:r>
                        <a:rPr lang="pt-BR">
                          <a:solidFill>
                            <a:srgbClr val="000000"/>
                          </a:solidFill>
                        </a:rPr>
                        <a:t>SSE</a:t>
                      </a:r>
                      <a:endParaRPr>
                        <a:solidFill>
                          <a:srgbClr val="000000"/>
                        </a:solidFill>
                      </a:endParaRPr>
                    </a:p>
                    <a:p>
                      <a:pPr marL="0" lvl="0" indent="0" algn="l" rtl="0">
                        <a:spcBef>
                          <a:spcPts val="0"/>
                        </a:spcBef>
                        <a:spcAft>
                          <a:spcPts val="0"/>
                        </a:spcAft>
                        <a:buNone/>
                      </a:pPr>
                      <a:r>
                        <a:rPr lang="pt-BR">
                          <a:solidFill>
                            <a:srgbClr val="000000"/>
                          </a:solidFill>
                        </a:rPr>
                        <a:t>MSE</a:t>
                      </a:r>
                      <a:endParaRPr>
                        <a:solidFill>
                          <a:srgbClr val="000000"/>
                        </a:solidFill>
                      </a:endParaRPr>
                    </a:p>
                    <a:p>
                      <a:pPr marL="0" lvl="0" indent="0" algn="l" rtl="0">
                        <a:spcBef>
                          <a:spcPts val="0"/>
                        </a:spcBef>
                        <a:spcAft>
                          <a:spcPts val="0"/>
                        </a:spcAft>
                        <a:buNone/>
                      </a:pPr>
                      <a:r>
                        <a:rPr lang="pt-BR" b="1">
                          <a:solidFill>
                            <a:srgbClr val="000000"/>
                          </a:solidFill>
                        </a:rPr>
                        <a:t>RMSE = 2,4-23</a:t>
                      </a:r>
                      <a:endParaRPr b="1">
                        <a:solidFill>
                          <a:srgbClr val="000000"/>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107725">
                <a:tc>
                  <a:txBody>
                    <a:bodyPr/>
                    <a:lstStyle/>
                    <a:p>
                      <a:pPr marL="0" lvl="0" indent="0" algn="l" rtl="0">
                        <a:spcBef>
                          <a:spcPts val="0"/>
                        </a:spcBef>
                        <a:spcAft>
                          <a:spcPts val="0"/>
                        </a:spcAft>
                        <a:buNone/>
                      </a:pPr>
                      <a:r>
                        <a:rPr lang="pt-BR"/>
                        <a:t>Lima et al. (2016)</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MLP</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Rainfall </a:t>
                      </a:r>
                      <a:endParaRPr/>
                    </a:p>
                    <a:p>
                      <a:pPr marL="0" lvl="0" indent="0" algn="l" rtl="0">
                        <a:spcBef>
                          <a:spcPts val="0"/>
                        </a:spcBef>
                        <a:spcAft>
                          <a:spcPts val="0"/>
                        </a:spcAft>
                        <a:buNone/>
                      </a:pPr>
                      <a:r>
                        <a:rPr lang="pt-BR"/>
                        <a:t>8 stations</a:t>
                      </a:r>
                      <a:endParaRPr/>
                    </a:p>
                    <a:p>
                      <a:pPr marL="0" lvl="0" indent="0" algn="l" rtl="0">
                        <a:spcBef>
                          <a:spcPts val="0"/>
                        </a:spcBef>
                        <a:spcAft>
                          <a:spcPts val="0"/>
                        </a:spcAft>
                        <a:buNone/>
                      </a:pPr>
                      <a:r>
                        <a:rPr lang="pt-BR"/>
                        <a:t>Water level</a:t>
                      </a:r>
                      <a:endParaRPr/>
                    </a:p>
                    <a:p>
                      <a:pPr marL="0" lvl="0" indent="0" algn="l" rtl="0">
                        <a:spcBef>
                          <a:spcPts val="0"/>
                        </a:spcBef>
                        <a:spcAft>
                          <a:spcPts val="0"/>
                        </a:spcAft>
                        <a:buNone/>
                      </a:pPr>
                      <a:r>
                        <a:rPr lang="pt-BR"/>
                        <a:t>7 stations</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Water level</a:t>
                      </a:r>
                      <a:endParaRPr/>
                    </a:p>
                    <a:p>
                      <a:pPr marL="0" lvl="0" indent="0" algn="l" rtl="0">
                        <a:spcBef>
                          <a:spcPts val="0"/>
                        </a:spcBef>
                        <a:spcAft>
                          <a:spcPts val="0"/>
                        </a:spcAft>
                        <a:buNone/>
                      </a:pPr>
                      <a:r>
                        <a:rPr lang="pt-BR"/>
                        <a:t>1 station</a:t>
                      </a:r>
                      <a:endParaRPr/>
                    </a:p>
                    <a:p>
                      <a:pPr marL="0" lvl="0" indent="0" algn="l" rtl="0">
                        <a:spcBef>
                          <a:spcPts val="0"/>
                        </a:spcBef>
                        <a:spcAft>
                          <a:spcPts val="0"/>
                        </a:spcAft>
                        <a:buNone/>
                      </a:pPr>
                      <a:r>
                        <a:rPr lang="pt-BR"/>
                        <a:t>15 and 120 minutes</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15 minutes</a:t>
                      </a:r>
                      <a:endParaRPr/>
                    </a:p>
                    <a:p>
                      <a:pPr marL="0" lvl="0" indent="0" algn="l" rtl="0">
                        <a:spcBef>
                          <a:spcPts val="0"/>
                        </a:spcBef>
                        <a:spcAft>
                          <a:spcPts val="0"/>
                        </a:spcAft>
                        <a:buNone/>
                      </a:pPr>
                      <a:r>
                        <a:rPr lang="pt-BR"/>
                        <a:t>2013-2014</a:t>
                      </a:r>
                      <a:endParaRPr/>
                    </a:p>
                    <a:p>
                      <a:pPr marL="0" lvl="0" indent="0" algn="l" rtl="0">
                        <a:spcBef>
                          <a:spcPts val="0"/>
                        </a:spcBef>
                        <a:spcAft>
                          <a:spcPts val="0"/>
                        </a:spcAft>
                        <a:buNone/>
                      </a:pPr>
                      <a:endParaRPr/>
                    </a:p>
                    <a:p>
                      <a:pPr marL="0" lvl="0" indent="0" algn="l" rtl="0">
                        <a:spcBef>
                          <a:spcPts val="0"/>
                        </a:spcBef>
                        <a:spcAft>
                          <a:spcPts val="0"/>
                        </a:spcAft>
                        <a:buNone/>
                      </a:pPr>
                      <a:r>
                        <a:rPr lang="pt-BR"/>
                        <a:t>Train: 01/2013 - 06/2014</a:t>
                      </a:r>
                      <a:endParaRPr/>
                    </a:p>
                    <a:p>
                      <a:pPr marL="0" lvl="0" indent="0" algn="l" rtl="0">
                        <a:spcBef>
                          <a:spcPts val="0"/>
                        </a:spcBef>
                        <a:spcAft>
                          <a:spcPts val="0"/>
                        </a:spcAft>
                        <a:buNone/>
                      </a:pPr>
                      <a:r>
                        <a:rPr lang="pt-BR"/>
                        <a:t>Test: 07/2014 - 11/2014</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pt-BR"/>
                        <a:t>ME, MAE</a:t>
                      </a:r>
                      <a:endParaRPr b="1"/>
                    </a:p>
                    <a:p>
                      <a:pPr marL="0" lvl="0" indent="0" algn="l" rtl="0">
                        <a:lnSpc>
                          <a:spcPct val="115000"/>
                        </a:lnSpc>
                        <a:spcBef>
                          <a:spcPts val="0"/>
                        </a:spcBef>
                        <a:spcAft>
                          <a:spcPts val="0"/>
                        </a:spcAft>
                        <a:buNone/>
                      </a:pPr>
                      <a:r>
                        <a:rPr lang="pt-BR" b="1"/>
                        <a:t>NSE</a:t>
                      </a:r>
                      <a:endParaRPr b="1"/>
                    </a:p>
                    <a:p>
                      <a:pPr marL="0" lvl="0" indent="0" algn="l" rtl="0">
                        <a:lnSpc>
                          <a:spcPct val="115000"/>
                        </a:lnSpc>
                        <a:spcBef>
                          <a:spcPts val="0"/>
                        </a:spcBef>
                        <a:spcAft>
                          <a:spcPts val="0"/>
                        </a:spcAft>
                        <a:buNone/>
                      </a:pPr>
                      <a:r>
                        <a:rPr lang="pt-BR" b="1"/>
                        <a:t>RMSE = 0.0150</a:t>
                      </a:r>
                      <a:endParaRPr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039400">
                <a:tc>
                  <a:txBody>
                    <a:bodyPr/>
                    <a:lstStyle/>
                    <a:p>
                      <a:pPr marL="0" lvl="0" indent="0" algn="l" rtl="0">
                        <a:spcBef>
                          <a:spcPts val="0"/>
                        </a:spcBef>
                        <a:spcAft>
                          <a:spcPts val="0"/>
                        </a:spcAft>
                        <a:buNone/>
                      </a:pPr>
                      <a:r>
                        <a:rPr lang="pt-BR"/>
                        <a:t>SUNG et al. (2017)</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MLP</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4 stations</a:t>
                      </a:r>
                      <a:endParaRPr/>
                    </a:p>
                    <a:p>
                      <a:pPr marL="0" lvl="0" indent="0" algn="l" rtl="0">
                        <a:spcBef>
                          <a:spcPts val="0"/>
                        </a:spcBef>
                        <a:spcAft>
                          <a:spcPts val="0"/>
                        </a:spcAft>
                        <a:buNone/>
                      </a:pPr>
                      <a:r>
                        <a:rPr lang="pt-BR"/>
                        <a:t>Rainfall and</a:t>
                      </a:r>
                      <a:endParaRPr/>
                    </a:p>
                    <a:p>
                      <a:pPr marL="0" lvl="0" indent="0" algn="l" rtl="0">
                        <a:spcBef>
                          <a:spcPts val="0"/>
                        </a:spcBef>
                        <a:spcAft>
                          <a:spcPts val="0"/>
                        </a:spcAft>
                        <a:buNone/>
                      </a:pPr>
                      <a:r>
                        <a:rPr lang="pt-BR"/>
                        <a:t>Water level</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Water level</a:t>
                      </a:r>
                      <a:endParaRPr/>
                    </a:p>
                    <a:p>
                      <a:pPr marL="0" lvl="0" indent="0" algn="l" rtl="0">
                        <a:spcBef>
                          <a:spcPts val="0"/>
                        </a:spcBef>
                        <a:spcAft>
                          <a:spcPts val="0"/>
                        </a:spcAft>
                        <a:buNone/>
                      </a:pPr>
                      <a:r>
                        <a:rPr lang="pt-BR"/>
                        <a:t>1, 2 and 3</a:t>
                      </a:r>
                      <a:endParaRPr/>
                    </a:p>
                    <a:p>
                      <a:pPr marL="0" lvl="0" indent="0" algn="l" rtl="0">
                        <a:spcBef>
                          <a:spcPts val="0"/>
                        </a:spcBef>
                        <a:spcAft>
                          <a:spcPts val="0"/>
                        </a:spcAft>
                        <a:buNone/>
                      </a:pPr>
                      <a:r>
                        <a:rPr lang="pt-BR"/>
                        <a:t>hours</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Hourly</a:t>
                      </a:r>
                      <a:endParaRPr/>
                    </a:p>
                    <a:p>
                      <a:pPr marL="0" lvl="0" indent="0" algn="l" rtl="0">
                        <a:spcBef>
                          <a:spcPts val="0"/>
                        </a:spcBef>
                        <a:spcAft>
                          <a:spcPts val="0"/>
                        </a:spcAft>
                        <a:buNone/>
                      </a:pPr>
                      <a:r>
                        <a:rPr lang="pt-BR"/>
                        <a:t>2007–2016</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pt-BR"/>
                        <a:t>R</a:t>
                      </a:r>
                      <a:r>
                        <a:rPr lang="pt-BR" baseline="30000"/>
                        <a:t>2</a:t>
                      </a:r>
                      <a:endParaRPr baseline="30000"/>
                    </a:p>
                    <a:p>
                      <a:pPr marL="0" lvl="0" indent="0" algn="l" rtl="0">
                        <a:lnSpc>
                          <a:spcPct val="115000"/>
                        </a:lnSpc>
                        <a:spcBef>
                          <a:spcPts val="0"/>
                        </a:spcBef>
                        <a:spcAft>
                          <a:spcPts val="0"/>
                        </a:spcAft>
                        <a:buNone/>
                      </a:pPr>
                      <a:r>
                        <a:rPr lang="pt-BR" b="1"/>
                        <a:t>NSE</a:t>
                      </a:r>
                      <a:endParaRPr b="1"/>
                    </a:p>
                    <a:p>
                      <a:pPr marL="0" lvl="0" indent="0" algn="l" rtl="0">
                        <a:lnSpc>
                          <a:spcPct val="115000"/>
                        </a:lnSpc>
                        <a:spcBef>
                          <a:spcPts val="0"/>
                        </a:spcBef>
                        <a:spcAft>
                          <a:spcPts val="0"/>
                        </a:spcAft>
                        <a:buNone/>
                      </a:pPr>
                      <a:r>
                        <a:rPr lang="pt-BR" b="1"/>
                        <a:t>RMSE = 0.0502</a:t>
                      </a:r>
                      <a:endParaRPr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172450">
                <a:tc>
                  <a:txBody>
                    <a:bodyPr/>
                    <a:lstStyle/>
                    <a:p>
                      <a:pPr marL="0" lvl="0" indent="0" algn="l" rtl="0">
                        <a:spcBef>
                          <a:spcPts val="0"/>
                        </a:spcBef>
                        <a:spcAft>
                          <a:spcPts val="0"/>
                        </a:spcAft>
                        <a:buNone/>
                      </a:pPr>
                      <a:r>
                        <a:rPr lang="pt-BR"/>
                        <a:t>Nur Adli</a:t>
                      </a:r>
                      <a:endParaRPr/>
                    </a:p>
                    <a:p>
                      <a:pPr marL="0" lvl="0" indent="0" algn="l" rtl="0">
                        <a:spcBef>
                          <a:spcPts val="0"/>
                        </a:spcBef>
                        <a:spcAft>
                          <a:spcPts val="0"/>
                        </a:spcAft>
                        <a:buNone/>
                      </a:pPr>
                      <a:r>
                        <a:rPr lang="pt-BR"/>
                        <a:t>Zakaria et</a:t>
                      </a:r>
                      <a:endParaRPr/>
                    </a:p>
                    <a:p>
                      <a:pPr marL="0" lvl="0" indent="0" algn="l" rtl="0">
                        <a:spcBef>
                          <a:spcPts val="0"/>
                        </a:spcBef>
                        <a:spcAft>
                          <a:spcPts val="0"/>
                        </a:spcAft>
                        <a:buNone/>
                      </a:pPr>
                      <a:r>
                        <a:rPr lang="pt-BR"/>
                        <a:t>al. (2021)</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MLP</a:t>
                      </a:r>
                      <a:endParaRPr/>
                    </a:p>
                    <a:p>
                      <a:pPr marL="0" lvl="0" indent="0" algn="l" rtl="0">
                        <a:spcBef>
                          <a:spcPts val="0"/>
                        </a:spcBef>
                        <a:spcAft>
                          <a:spcPts val="0"/>
                        </a:spcAft>
                        <a:buNone/>
                      </a:pPr>
                      <a:r>
                        <a:rPr lang="pt-BR"/>
                        <a:t>ANFIS</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Water level</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Water level</a:t>
                      </a:r>
                      <a:endParaRPr/>
                    </a:p>
                    <a:p>
                      <a:pPr marL="0" lvl="0" indent="0" algn="l" rtl="0">
                        <a:spcBef>
                          <a:spcPts val="0"/>
                        </a:spcBef>
                        <a:spcAft>
                          <a:spcPts val="0"/>
                        </a:spcAft>
                        <a:buNone/>
                      </a:pPr>
                      <a:r>
                        <a:rPr lang="pt-BR"/>
                        <a:t>1-hour to</a:t>
                      </a:r>
                      <a:endParaRPr/>
                    </a:p>
                    <a:p>
                      <a:pPr marL="0" lvl="0" indent="0" algn="l" rtl="0">
                        <a:spcBef>
                          <a:spcPts val="0"/>
                        </a:spcBef>
                        <a:spcAft>
                          <a:spcPts val="0"/>
                        </a:spcAft>
                        <a:buNone/>
                      </a:pPr>
                      <a:r>
                        <a:rPr lang="pt-BR"/>
                        <a:t>24-hour</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pt-BR"/>
                        <a:t>2008 to 2018</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pt-BR"/>
                        <a:t>R</a:t>
                      </a:r>
                      <a:r>
                        <a:rPr lang="pt-BR" baseline="30000"/>
                        <a:t>2</a:t>
                      </a:r>
                      <a:r>
                        <a:rPr lang="pt-BR"/>
                        <a:t>, MAPE, WI</a:t>
                      </a:r>
                      <a:endParaRPr/>
                    </a:p>
                    <a:p>
                      <a:pPr marL="0" lvl="0" indent="0" algn="l" rtl="0">
                        <a:lnSpc>
                          <a:spcPct val="115000"/>
                        </a:lnSpc>
                        <a:spcBef>
                          <a:spcPts val="0"/>
                        </a:spcBef>
                        <a:spcAft>
                          <a:spcPts val="0"/>
                        </a:spcAft>
                        <a:buNone/>
                      </a:pPr>
                      <a:r>
                        <a:rPr lang="pt-BR" b="1"/>
                        <a:t>RMSE = 0.0129</a:t>
                      </a:r>
                      <a:endParaRPr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a:t>
            </a:fld>
            <a:endParaRPr sz="1300">
              <a:solidFill>
                <a:srgbClr val="000000"/>
              </a:solidFill>
            </a:endParaRPr>
          </a:p>
        </p:txBody>
      </p:sp>
      <p:sp>
        <p:nvSpPr>
          <p:cNvPr id="87" name="Google Shape;87;p15"/>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Outline</a:t>
            </a:r>
            <a:endParaRPr/>
          </a:p>
        </p:txBody>
      </p:sp>
      <p:sp>
        <p:nvSpPr>
          <p:cNvPr id="88" name="Google Shape;88;p15"/>
          <p:cNvSpPr txBox="1">
            <a:spLocks noGrp="1"/>
          </p:cNvSpPr>
          <p:nvPr>
            <p:ph type="body" idx="1"/>
          </p:nvPr>
        </p:nvSpPr>
        <p:spPr>
          <a:xfrm>
            <a:off x="123325" y="1714500"/>
            <a:ext cx="4319700" cy="624600"/>
          </a:xfrm>
          <a:prstGeom prst="rect">
            <a:avLst/>
          </a:prstGeom>
        </p:spPr>
        <p:txBody>
          <a:bodyPr spcFirstLastPara="1" wrap="square" lIns="91425" tIns="45700" rIns="91425" bIns="45700" anchor="t" anchorCtr="0">
            <a:noAutofit/>
          </a:bodyPr>
          <a:lstStyle/>
          <a:p>
            <a:pPr marL="457200" lvl="0" indent="-381952" algn="l" rtl="0">
              <a:lnSpc>
                <a:spcPct val="150000"/>
              </a:lnSpc>
              <a:spcBef>
                <a:spcPts val="360"/>
              </a:spcBef>
              <a:spcAft>
                <a:spcPts val="0"/>
              </a:spcAft>
              <a:buSzPts val="2415"/>
              <a:buChar char="➔"/>
            </a:pPr>
            <a:r>
              <a:rPr lang="pt-BR" sz="2415"/>
              <a:t>Introduction</a:t>
            </a:r>
            <a:endParaRPr sz="2415"/>
          </a:p>
          <a:p>
            <a:pPr marL="914400" lvl="0" indent="0" algn="l" rtl="0">
              <a:lnSpc>
                <a:spcPct val="150000"/>
              </a:lnSpc>
              <a:spcBef>
                <a:spcPts val="360"/>
              </a:spcBef>
              <a:spcAft>
                <a:spcPts val="0"/>
              </a:spcAft>
              <a:buNone/>
            </a:pPr>
            <a:endParaRPr sz="2415"/>
          </a:p>
          <a:p>
            <a:pPr marL="0" lvl="0" indent="0" algn="l" rtl="0">
              <a:lnSpc>
                <a:spcPct val="150000"/>
              </a:lnSpc>
              <a:spcBef>
                <a:spcPts val="360"/>
              </a:spcBef>
              <a:spcAft>
                <a:spcPts val="0"/>
              </a:spcAft>
              <a:buNone/>
            </a:pPr>
            <a:endParaRPr sz="2415"/>
          </a:p>
          <a:p>
            <a:pPr marL="457200" lvl="0" indent="0" algn="l" rtl="0">
              <a:lnSpc>
                <a:spcPct val="150000"/>
              </a:lnSpc>
              <a:spcBef>
                <a:spcPts val="360"/>
              </a:spcBef>
              <a:spcAft>
                <a:spcPts val="0"/>
              </a:spcAft>
              <a:buSzPts val="852"/>
              <a:buNone/>
            </a:pPr>
            <a:endParaRPr sz="2415"/>
          </a:p>
        </p:txBody>
      </p:sp>
      <p:pic>
        <p:nvPicPr>
          <p:cNvPr id="89" name="Google Shape;89;p15"/>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90" name="Google Shape;90;p15"/>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cxnSp>
        <p:nvCxnSpPr>
          <p:cNvPr id="91" name="Google Shape;91;p15"/>
          <p:cNvCxnSpPr/>
          <p:nvPr/>
        </p:nvCxnSpPr>
        <p:spPr>
          <a:xfrm>
            <a:off x="4317075" y="1455475"/>
            <a:ext cx="36900" cy="47736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5"/>
          <p:cNvSpPr txBox="1">
            <a:spLocks noGrp="1"/>
          </p:cNvSpPr>
          <p:nvPr>
            <p:ph type="body" idx="1"/>
          </p:nvPr>
        </p:nvSpPr>
        <p:spPr>
          <a:xfrm>
            <a:off x="123325" y="2339100"/>
            <a:ext cx="4319700" cy="525000"/>
          </a:xfrm>
          <a:prstGeom prst="rect">
            <a:avLst/>
          </a:prstGeom>
        </p:spPr>
        <p:txBody>
          <a:bodyPr spcFirstLastPara="1" wrap="square" lIns="91425" tIns="45700" rIns="91425" bIns="45700" anchor="t" anchorCtr="0">
            <a:noAutofit/>
          </a:bodyPr>
          <a:lstStyle/>
          <a:p>
            <a:pPr marL="457200" lvl="0" indent="-381952" algn="l" rtl="0">
              <a:lnSpc>
                <a:spcPct val="150000"/>
              </a:lnSpc>
              <a:spcBef>
                <a:spcPts val="360"/>
              </a:spcBef>
              <a:spcAft>
                <a:spcPts val="0"/>
              </a:spcAft>
              <a:buSzPts val="2415"/>
              <a:buChar char="➔"/>
            </a:pPr>
            <a:r>
              <a:rPr lang="pt-BR" sz="2415"/>
              <a:t>Conceptual context</a:t>
            </a:r>
            <a:endParaRPr sz="2415"/>
          </a:p>
        </p:txBody>
      </p:sp>
      <p:sp>
        <p:nvSpPr>
          <p:cNvPr id="93" name="Google Shape;93;p15"/>
          <p:cNvSpPr txBox="1">
            <a:spLocks noGrp="1"/>
          </p:cNvSpPr>
          <p:nvPr>
            <p:ph type="body" idx="1"/>
          </p:nvPr>
        </p:nvSpPr>
        <p:spPr>
          <a:xfrm>
            <a:off x="123325" y="2926900"/>
            <a:ext cx="4319700" cy="2976900"/>
          </a:xfrm>
          <a:prstGeom prst="rect">
            <a:avLst/>
          </a:prstGeom>
        </p:spPr>
        <p:txBody>
          <a:bodyPr spcFirstLastPara="1" wrap="square" lIns="91425" tIns="45700" rIns="91425" bIns="45700" anchor="t" anchorCtr="0">
            <a:noAutofit/>
          </a:bodyPr>
          <a:lstStyle/>
          <a:p>
            <a:pPr marL="457200" lvl="0" indent="-381952" algn="l" rtl="0">
              <a:lnSpc>
                <a:spcPct val="150000"/>
              </a:lnSpc>
              <a:spcBef>
                <a:spcPts val="360"/>
              </a:spcBef>
              <a:spcAft>
                <a:spcPts val="0"/>
              </a:spcAft>
              <a:buSzPts val="2415"/>
              <a:buChar char="➔"/>
            </a:pPr>
            <a:r>
              <a:rPr lang="pt-BR" sz="2415"/>
              <a:t>Case study 1</a:t>
            </a:r>
            <a:endParaRPr sz="2415"/>
          </a:p>
          <a:p>
            <a:pPr marL="1371600" lvl="1" indent="-381952" algn="l" rtl="0">
              <a:lnSpc>
                <a:spcPct val="150000"/>
              </a:lnSpc>
              <a:spcBef>
                <a:spcPts val="0"/>
              </a:spcBef>
              <a:spcAft>
                <a:spcPts val="0"/>
              </a:spcAft>
              <a:buSzPts val="2415"/>
              <a:buChar char="◆"/>
            </a:pPr>
            <a:r>
              <a:rPr lang="pt-BR" sz="2415"/>
              <a:t>Data and method</a:t>
            </a:r>
            <a:endParaRPr sz="2415"/>
          </a:p>
          <a:p>
            <a:pPr marL="1371600" lvl="1" indent="-381952" algn="l" rtl="0">
              <a:lnSpc>
                <a:spcPct val="150000"/>
              </a:lnSpc>
              <a:spcBef>
                <a:spcPts val="0"/>
              </a:spcBef>
              <a:spcAft>
                <a:spcPts val="0"/>
              </a:spcAft>
              <a:buSzPts val="2415"/>
              <a:buChar char="◆"/>
            </a:pPr>
            <a:r>
              <a:rPr lang="pt-BR" sz="2415"/>
              <a:t>Results</a:t>
            </a:r>
            <a:endParaRPr sz="2415"/>
          </a:p>
          <a:p>
            <a:pPr marL="1371600" lvl="1" indent="-381952" algn="l" rtl="0">
              <a:lnSpc>
                <a:spcPct val="150000"/>
              </a:lnSpc>
              <a:spcBef>
                <a:spcPts val="0"/>
              </a:spcBef>
              <a:spcAft>
                <a:spcPts val="0"/>
              </a:spcAft>
              <a:buSzPts val="2415"/>
              <a:buChar char="◆"/>
            </a:pPr>
            <a:r>
              <a:rPr lang="pt-BR" sz="2415"/>
              <a:t>Conclusion</a:t>
            </a:r>
            <a:endParaRPr sz="2415"/>
          </a:p>
          <a:p>
            <a:pPr marL="0" lvl="0" indent="0" algn="l" rtl="0">
              <a:lnSpc>
                <a:spcPct val="150000"/>
              </a:lnSpc>
              <a:spcBef>
                <a:spcPts val="360"/>
              </a:spcBef>
              <a:spcAft>
                <a:spcPts val="0"/>
              </a:spcAft>
              <a:buNone/>
            </a:pPr>
            <a:endParaRPr sz="2415"/>
          </a:p>
          <a:p>
            <a:pPr marL="457200" lvl="0" indent="0" algn="l" rtl="0">
              <a:lnSpc>
                <a:spcPct val="150000"/>
              </a:lnSpc>
              <a:spcBef>
                <a:spcPts val="360"/>
              </a:spcBef>
              <a:spcAft>
                <a:spcPts val="0"/>
              </a:spcAft>
              <a:buSzPts val="852"/>
              <a:buNone/>
            </a:pPr>
            <a:endParaRPr sz="2415"/>
          </a:p>
        </p:txBody>
      </p:sp>
      <p:sp>
        <p:nvSpPr>
          <p:cNvPr id="94" name="Google Shape;94;p15"/>
          <p:cNvSpPr txBox="1">
            <a:spLocks noGrp="1"/>
          </p:cNvSpPr>
          <p:nvPr>
            <p:ph type="body" idx="1"/>
          </p:nvPr>
        </p:nvSpPr>
        <p:spPr>
          <a:xfrm>
            <a:off x="4443025" y="1621975"/>
            <a:ext cx="4319700" cy="2976900"/>
          </a:xfrm>
          <a:prstGeom prst="rect">
            <a:avLst/>
          </a:prstGeom>
        </p:spPr>
        <p:txBody>
          <a:bodyPr spcFirstLastPara="1" wrap="square" lIns="91425" tIns="45700" rIns="91425" bIns="45700" anchor="t" anchorCtr="0">
            <a:noAutofit/>
          </a:bodyPr>
          <a:lstStyle/>
          <a:p>
            <a:pPr marL="457200" lvl="0" indent="-381952" algn="l" rtl="0">
              <a:lnSpc>
                <a:spcPct val="150000"/>
              </a:lnSpc>
              <a:spcBef>
                <a:spcPts val="360"/>
              </a:spcBef>
              <a:spcAft>
                <a:spcPts val="0"/>
              </a:spcAft>
              <a:buSzPts val="2415"/>
              <a:buChar char="➔"/>
            </a:pPr>
            <a:r>
              <a:rPr lang="pt-BR" sz="2415"/>
              <a:t>Case study 2</a:t>
            </a:r>
            <a:endParaRPr sz="2415"/>
          </a:p>
          <a:p>
            <a:pPr marL="1371600" lvl="1" indent="-381952" algn="l" rtl="0">
              <a:lnSpc>
                <a:spcPct val="150000"/>
              </a:lnSpc>
              <a:spcBef>
                <a:spcPts val="0"/>
              </a:spcBef>
              <a:spcAft>
                <a:spcPts val="0"/>
              </a:spcAft>
              <a:buSzPts val="2415"/>
              <a:buChar char="◆"/>
            </a:pPr>
            <a:r>
              <a:rPr lang="pt-BR" sz="2415"/>
              <a:t>Data and method</a:t>
            </a:r>
            <a:endParaRPr sz="2415"/>
          </a:p>
          <a:p>
            <a:pPr marL="1371600" lvl="1" indent="-381952" algn="l" rtl="0">
              <a:lnSpc>
                <a:spcPct val="150000"/>
              </a:lnSpc>
              <a:spcBef>
                <a:spcPts val="0"/>
              </a:spcBef>
              <a:spcAft>
                <a:spcPts val="0"/>
              </a:spcAft>
              <a:buSzPts val="2415"/>
              <a:buChar char="◆"/>
            </a:pPr>
            <a:r>
              <a:rPr lang="pt-BR" sz="2415"/>
              <a:t>Results</a:t>
            </a:r>
            <a:endParaRPr sz="2415"/>
          </a:p>
          <a:p>
            <a:pPr marL="1371600" lvl="1" indent="-381952" algn="l" rtl="0">
              <a:lnSpc>
                <a:spcPct val="150000"/>
              </a:lnSpc>
              <a:spcBef>
                <a:spcPts val="0"/>
              </a:spcBef>
              <a:spcAft>
                <a:spcPts val="0"/>
              </a:spcAft>
              <a:buSzPts val="2415"/>
              <a:buChar char="◆"/>
            </a:pPr>
            <a:r>
              <a:rPr lang="pt-BR" sz="2415"/>
              <a:t>Conclusion</a:t>
            </a:r>
            <a:endParaRPr sz="2415"/>
          </a:p>
          <a:p>
            <a:pPr marL="0" lvl="0" indent="0" algn="l" rtl="0">
              <a:lnSpc>
                <a:spcPct val="150000"/>
              </a:lnSpc>
              <a:spcBef>
                <a:spcPts val="360"/>
              </a:spcBef>
              <a:spcAft>
                <a:spcPts val="0"/>
              </a:spcAft>
              <a:buNone/>
            </a:pPr>
            <a:endParaRPr sz="2415"/>
          </a:p>
          <a:p>
            <a:pPr marL="457200" lvl="0" indent="0" algn="l" rtl="0">
              <a:lnSpc>
                <a:spcPct val="150000"/>
              </a:lnSpc>
              <a:spcBef>
                <a:spcPts val="360"/>
              </a:spcBef>
              <a:spcAft>
                <a:spcPts val="0"/>
              </a:spcAft>
              <a:buSzPts val="852"/>
              <a:buNone/>
            </a:pPr>
            <a:endParaRPr sz="2415"/>
          </a:p>
        </p:txBody>
      </p:sp>
      <p:sp>
        <p:nvSpPr>
          <p:cNvPr id="95" name="Google Shape;95;p15"/>
          <p:cNvSpPr txBox="1">
            <a:spLocks noGrp="1"/>
          </p:cNvSpPr>
          <p:nvPr>
            <p:ph type="body" idx="1"/>
          </p:nvPr>
        </p:nvSpPr>
        <p:spPr>
          <a:xfrm>
            <a:off x="4443025" y="3943350"/>
            <a:ext cx="4176300" cy="1175700"/>
          </a:xfrm>
          <a:prstGeom prst="rect">
            <a:avLst/>
          </a:prstGeom>
        </p:spPr>
        <p:txBody>
          <a:bodyPr spcFirstLastPara="1" wrap="square" lIns="91425" tIns="45700" rIns="91425" bIns="45700" anchor="t" anchorCtr="0">
            <a:noAutofit/>
          </a:bodyPr>
          <a:lstStyle/>
          <a:p>
            <a:pPr marL="457200" lvl="0" indent="-381952" algn="l" rtl="0">
              <a:lnSpc>
                <a:spcPct val="150000"/>
              </a:lnSpc>
              <a:spcBef>
                <a:spcPts val="360"/>
              </a:spcBef>
              <a:spcAft>
                <a:spcPts val="0"/>
              </a:spcAft>
              <a:buSzPts val="2415"/>
              <a:buChar char="➔"/>
            </a:pPr>
            <a:r>
              <a:rPr lang="pt-BR" sz="2415"/>
              <a:t>Further and comparative analyzes</a:t>
            </a:r>
            <a:endParaRPr sz="2415"/>
          </a:p>
          <a:p>
            <a:pPr marL="457200" lvl="0" indent="0" algn="l" rtl="0">
              <a:lnSpc>
                <a:spcPct val="150000"/>
              </a:lnSpc>
              <a:spcBef>
                <a:spcPts val="360"/>
              </a:spcBef>
              <a:spcAft>
                <a:spcPts val="0"/>
              </a:spcAft>
              <a:buSzPts val="852"/>
              <a:buNone/>
            </a:pPr>
            <a:endParaRPr sz="2415"/>
          </a:p>
        </p:txBody>
      </p:sp>
      <p:sp>
        <p:nvSpPr>
          <p:cNvPr id="96" name="Google Shape;96;p15"/>
          <p:cNvSpPr txBox="1">
            <a:spLocks noGrp="1"/>
          </p:cNvSpPr>
          <p:nvPr>
            <p:ph type="body" idx="1"/>
          </p:nvPr>
        </p:nvSpPr>
        <p:spPr>
          <a:xfrm>
            <a:off x="4443025" y="5122275"/>
            <a:ext cx="4176300" cy="525000"/>
          </a:xfrm>
          <a:prstGeom prst="rect">
            <a:avLst/>
          </a:prstGeom>
        </p:spPr>
        <p:txBody>
          <a:bodyPr spcFirstLastPara="1" wrap="square" lIns="91425" tIns="45700" rIns="91425" bIns="45700" anchor="t" anchorCtr="0">
            <a:noAutofit/>
          </a:bodyPr>
          <a:lstStyle/>
          <a:p>
            <a:pPr marL="457200" lvl="0" indent="-381952" algn="l" rtl="0">
              <a:lnSpc>
                <a:spcPct val="150000"/>
              </a:lnSpc>
              <a:spcBef>
                <a:spcPts val="360"/>
              </a:spcBef>
              <a:spcAft>
                <a:spcPts val="0"/>
              </a:spcAft>
              <a:buSzPts val="2415"/>
              <a:buChar char="➔"/>
            </a:pPr>
            <a:r>
              <a:rPr lang="pt-BR" sz="2415"/>
              <a:t>Final remarks</a:t>
            </a:r>
            <a:endParaRPr sz="2415"/>
          </a:p>
          <a:p>
            <a:pPr marL="457200" lvl="0" indent="0" algn="l" rtl="0">
              <a:lnSpc>
                <a:spcPct val="150000"/>
              </a:lnSpc>
              <a:spcBef>
                <a:spcPts val="360"/>
              </a:spcBef>
              <a:spcAft>
                <a:spcPts val="0"/>
              </a:spcAft>
              <a:buSzPts val="852"/>
              <a:buNone/>
            </a:pPr>
            <a:endParaRPr sz="2415"/>
          </a:p>
        </p:txBody>
      </p:sp>
      <p:sp>
        <p:nvSpPr>
          <p:cNvPr id="97" name="Google Shape;97;p15"/>
          <p:cNvSpPr txBox="1">
            <a:spLocks noGrp="1"/>
          </p:cNvSpPr>
          <p:nvPr>
            <p:ph type="body" idx="1"/>
          </p:nvPr>
        </p:nvSpPr>
        <p:spPr>
          <a:xfrm>
            <a:off x="4443025" y="5647263"/>
            <a:ext cx="4176300" cy="676200"/>
          </a:xfrm>
          <a:prstGeom prst="rect">
            <a:avLst/>
          </a:prstGeom>
        </p:spPr>
        <p:txBody>
          <a:bodyPr spcFirstLastPara="1" wrap="square" lIns="91425" tIns="45700" rIns="91425" bIns="45700" anchor="t" anchorCtr="0">
            <a:noAutofit/>
          </a:bodyPr>
          <a:lstStyle/>
          <a:p>
            <a:pPr marL="457200" lvl="0" indent="-381952" algn="l" rtl="0">
              <a:lnSpc>
                <a:spcPct val="150000"/>
              </a:lnSpc>
              <a:spcBef>
                <a:spcPts val="360"/>
              </a:spcBef>
              <a:spcAft>
                <a:spcPts val="0"/>
              </a:spcAft>
              <a:buSzPts val="2415"/>
              <a:buChar char="➔"/>
            </a:pPr>
            <a:r>
              <a:rPr lang="pt-BR" sz="2415"/>
              <a:t>References</a:t>
            </a:r>
            <a:endParaRPr sz="2415"/>
          </a:p>
          <a:p>
            <a:pPr marL="457200" lvl="0" indent="0" algn="l" rtl="0">
              <a:lnSpc>
                <a:spcPct val="150000"/>
              </a:lnSpc>
              <a:spcBef>
                <a:spcPts val="360"/>
              </a:spcBef>
              <a:spcAft>
                <a:spcPts val="0"/>
              </a:spcAft>
              <a:buSzPts val="852"/>
              <a:buNone/>
            </a:pPr>
            <a:endParaRPr sz="241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10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10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10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20</a:t>
            </a:fld>
            <a:endParaRPr sz="1300">
              <a:solidFill>
                <a:srgbClr val="000000"/>
              </a:solidFill>
            </a:endParaRPr>
          </a:p>
        </p:txBody>
      </p:sp>
      <p:sp>
        <p:nvSpPr>
          <p:cNvPr id="305" name="Google Shape;305;p33"/>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Metrics - RMSE</a:t>
            </a:r>
            <a:endParaRPr/>
          </a:p>
        </p:txBody>
      </p:sp>
      <p:cxnSp>
        <p:nvCxnSpPr>
          <p:cNvPr id="306" name="Google Shape;306;p33"/>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307" name="Google Shape;307;p33"/>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308" name="Google Shape;308;p33"/>
          <p:cNvSpPr txBox="1"/>
          <p:nvPr/>
        </p:nvSpPr>
        <p:spPr>
          <a:xfrm>
            <a:off x="537775" y="1955250"/>
            <a:ext cx="8232000" cy="525000"/>
          </a:xfrm>
          <a:prstGeom prst="rect">
            <a:avLst/>
          </a:prstGeom>
          <a:noFill/>
          <a:ln>
            <a:noFill/>
          </a:ln>
        </p:spPr>
        <p:txBody>
          <a:bodyPr spcFirstLastPara="1" wrap="square" lIns="90000" tIns="45000" rIns="90000" bIns="45000" anchor="ctr" anchorCtr="1">
            <a:noAutofit/>
          </a:bodyPr>
          <a:lstStyle/>
          <a:p>
            <a:pPr marL="457200" lvl="0" indent="-381000" algn="just" rtl="0">
              <a:lnSpc>
                <a:spcPct val="150000"/>
              </a:lnSpc>
              <a:spcBef>
                <a:spcPts val="0"/>
              </a:spcBef>
              <a:spcAft>
                <a:spcPts val="0"/>
              </a:spcAft>
              <a:buClr>
                <a:srgbClr val="0F3318"/>
              </a:buClr>
              <a:buSzPts val="2400"/>
              <a:buChar char="●"/>
            </a:pPr>
            <a:r>
              <a:rPr lang="pt-BR" sz="2400">
                <a:solidFill>
                  <a:srgbClr val="0F3318"/>
                </a:solidFill>
              </a:rPr>
              <a:t>Root mean square error (RMSE)</a:t>
            </a:r>
            <a:endParaRPr sz="2400">
              <a:solidFill>
                <a:srgbClr val="0F3318"/>
              </a:solidFill>
            </a:endParaRPr>
          </a:p>
        </p:txBody>
      </p:sp>
      <p:sp>
        <p:nvSpPr>
          <p:cNvPr id="309" name="Google Shape;309;p33"/>
          <p:cNvSpPr txBox="1"/>
          <p:nvPr/>
        </p:nvSpPr>
        <p:spPr>
          <a:xfrm>
            <a:off x="1237800" y="4490275"/>
            <a:ext cx="41370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t>= predicted at time t</a:t>
            </a:r>
            <a:endParaRPr sz="1800"/>
          </a:p>
        </p:txBody>
      </p:sp>
      <p:sp>
        <p:nvSpPr>
          <p:cNvPr id="310" name="Google Shape;310;p33"/>
          <p:cNvSpPr txBox="1"/>
          <p:nvPr/>
        </p:nvSpPr>
        <p:spPr>
          <a:xfrm>
            <a:off x="1237800" y="5152000"/>
            <a:ext cx="41370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t>= observed at time t</a:t>
            </a:r>
            <a:endParaRPr sz="1800"/>
          </a:p>
        </p:txBody>
      </p:sp>
      <p:pic>
        <p:nvPicPr>
          <p:cNvPr id="311" name="Google Shape;311;p33"/>
          <p:cNvPicPr preferRelativeResize="0"/>
          <p:nvPr/>
        </p:nvPicPr>
        <p:blipFill>
          <a:blip r:embed="rId4">
            <a:alphaModFix/>
          </a:blip>
          <a:stretch>
            <a:fillRect/>
          </a:stretch>
        </p:blipFill>
        <p:spPr>
          <a:xfrm>
            <a:off x="2658925" y="3003213"/>
            <a:ext cx="3082198" cy="964100"/>
          </a:xfrm>
          <a:prstGeom prst="rect">
            <a:avLst/>
          </a:prstGeom>
          <a:noFill/>
          <a:ln>
            <a:noFill/>
          </a:ln>
        </p:spPr>
      </p:pic>
      <p:sp>
        <p:nvSpPr>
          <p:cNvPr id="312" name="Google Shape;312;p33"/>
          <p:cNvSpPr txBox="1"/>
          <p:nvPr/>
        </p:nvSpPr>
        <p:spPr>
          <a:xfrm>
            <a:off x="737600" y="4462525"/>
            <a:ext cx="54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t>P</a:t>
            </a:r>
            <a:r>
              <a:rPr lang="pt-BR" sz="2000" baseline="-25000"/>
              <a:t>t</a:t>
            </a:r>
            <a:endParaRPr sz="2000" baseline="-25000"/>
          </a:p>
        </p:txBody>
      </p:sp>
      <p:sp>
        <p:nvSpPr>
          <p:cNvPr id="313" name="Google Shape;313;p33"/>
          <p:cNvSpPr txBox="1"/>
          <p:nvPr/>
        </p:nvSpPr>
        <p:spPr>
          <a:xfrm>
            <a:off x="737600" y="5124250"/>
            <a:ext cx="54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t>O</a:t>
            </a:r>
            <a:r>
              <a:rPr lang="pt-BR" sz="2000" baseline="-25000"/>
              <a:t>t</a:t>
            </a:r>
            <a:endParaRPr sz="2000" baseline="-25000"/>
          </a:p>
        </p:txBody>
      </p:sp>
      <p:sp>
        <p:nvSpPr>
          <p:cNvPr id="314" name="Google Shape;314;p33"/>
          <p:cNvSpPr txBox="1"/>
          <p:nvPr/>
        </p:nvSpPr>
        <p:spPr>
          <a:xfrm>
            <a:off x="1237800" y="5728825"/>
            <a:ext cx="41370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t>= discrete values</a:t>
            </a:r>
            <a:endParaRPr sz="1800"/>
          </a:p>
        </p:txBody>
      </p:sp>
      <p:sp>
        <p:nvSpPr>
          <p:cNvPr id="315" name="Google Shape;315;p33"/>
          <p:cNvSpPr txBox="1"/>
          <p:nvPr/>
        </p:nvSpPr>
        <p:spPr>
          <a:xfrm>
            <a:off x="737600" y="5701075"/>
            <a:ext cx="54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t>T</a:t>
            </a:r>
            <a:endParaRPr sz="2000" baseline="-25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4"/>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21</a:t>
            </a:fld>
            <a:endParaRPr sz="1300">
              <a:solidFill>
                <a:srgbClr val="000000"/>
              </a:solidFill>
            </a:endParaRPr>
          </a:p>
        </p:txBody>
      </p:sp>
      <p:sp>
        <p:nvSpPr>
          <p:cNvPr id="322" name="Google Shape;322;p34"/>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Metrics - NSE</a:t>
            </a:r>
            <a:endParaRPr/>
          </a:p>
        </p:txBody>
      </p:sp>
      <p:cxnSp>
        <p:nvCxnSpPr>
          <p:cNvPr id="323" name="Google Shape;323;p34"/>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324" name="Google Shape;324;p34"/>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325" name="Google Shape;325;p34"/>
          <p:cNvSpPr txBox="1"/>
          <p:nvPr/>
        </p:nvSpPr>
        <p:spPr>
          <a:xfrm>
            <a:off x="324775" y="1550300"/>
            <a:ext cx="8232000" cy="612900"/>
          </a:xfrm>
          <a:prstGeom prst="rect">
            <a:avLst/>
          </a:prstGeom>
          <a:noFill/>
          <a:ln>
            <a:noFill/>
          </a:ln>
        </p:spPr>
        <p:txBody>
          <a:bodyPr spcFirstLastPara="1" wrap="square" lIns="90000" tIns="45000" rIns="90000" bIns="45000" anchor="ctr" anchorCtr="1">
            <a:noAutofit/>
          </a:bodyPr>
          <a:lstStyle/>
          <a:p>
            <a:pPr marL="457200" lvl="0" indent="-381000" algn="just" rtl="0">
              <a:lnSpc>
                <a:spcPct val="150000"/>
              </a:lnSpc>
              <a:spcBef>
                <a:spcPts val="0"/>
              </a:spcBef>
              <a:spcAft>
                <a:spcPts val="0"/>
              </a:spcAft>
              <a:buClr>
                <a:srgbClr val="0F3318"/>
              </a:buClr>
              <a:buSzPts val="2400"/>
              <a:buChar char="●"/>
            </a:pPr>
            <a:r>
              <a:rPr lang="pt-BR" sz="2400">
                <a:solidFill>
                  <a:srgbClr val="0F3318"/>
                </a:solidFill>
              </a:rPr>
              <a:t>Nash–Sutcliffe  model  efficiency  coefficient  (NSE)</a:t>
            </a:r>
            <a:endParaRPr sz="2400">
              <a:solidFill>
                <a:srgbClr val="0F3318"/>
              </a:solidFill>
            </a:endParaRPr>
          </a:p>
        </p:txBody>
      </p:sp>
      <p:sp>
        <p:nvSpPr>
          <p:cNvPr id="326" name="Google Shape;326;p34"/>
          <p:cNvSpPr txBox="1"/>
          <p:nvPr/>
        </p:nvSpPr>
        <p:spPr>
          <a:xfrm>
            <a:off x="1174075" y="5813725"/>
            <a:ext cx="6533400" cy="5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rgbClr val="000000"/>
                </a:solidFill>
              </a:rPr>
              <a:t>= mean of the </a:t>
            </a:r>
            <a:r>
              <a:rPr lang="pt-BR" sz="1800"/>
              <a:t>observed</a:t>
            </a:r>
            <a:r>
              <a:rPr lang="pt-BR" sz="1800">
                <a:solidFill>
                  <a:srgbClr val="000000"/>
                </a:solidFill>
              </a:rPr>
              <a:t> in the time interval [1,T]</a:t>
            </a:r>
            <a:endParaRPr sz="1800">
              <a:solidFill>
                <a:srgbClr val="000000"/>
              </a:solidFill>
            </a:endParaRPr>
          </a:p>
        </p:txBody>
      </p:sp>
      <p:sp>
        <p:nvSpPr>
          <p:cNvPr id="327" name="Google Shape;327;p34"/>
          <p:cNvSpPr txBox="1"/>
          <p:nvPr/>
        </p:nvSpPr>
        <p:spPr>
          <a:xfrm>
            <a:off x="1186575" y="4490275"/>
            <a:ext cx="41370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t>= predicted at time t</a:t>
            </a:r>
            <a:endParaRPr sz="1800"/>
          </a:p>
        </p:txBody>
      </p:sp>
      <p:sp>
        <p:nvSpPr>
          <p:cNvPr id="328" name="Google Shape;328;p34"/>
          <p:cNvSpPr txBox="1"/>
          <p:nvPr/>
        </p:nvSpPr>
        <p:spPr>
          <a:xfrm>
            <a:off x="1186575" y="5151988"/>
            <a:ext cx="41370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t>= observed at time t</a:t>
            </a:r>
            <a:endParaRPr sz="1800"/>
          </a:p>
        </p:txBody>
      </p:sp>
      <p:pic>
        <p:nvPicPr>
          <p:cNvPr id="329" name="Google Shape;329;p34"/>
          <p:cNvPicPr preferRelativeResize="0"/>
          <p:nvPr/>
        </p:nvPicPr>
        <p:blipFill>
          <a:blip r:embed="rId4">
            <a:alphaModFix/>
          </a:blip>
          <a:stretch>
            <a:fillRect/>
          </a:stretch>
        </p:blipFill>
        <p:spPr>
          <a:xfrm>
            <a:off x="2566988" y="2410438"/>
            <a:ext cx="4010025" cy="1314450"/>
          </a:xfrm>
          <a:prstGeom prst="rect">
            <a:avLst/>
          </a:prstGeom>
          <a:noFill/>
          <a:ln>
            <a:noFill/>
          </a:ln>
        </p:spPr>
      </p:pic>
      <p:sp>
        <p:nvSpPr>
          <p:cNvPr id="330" name="Google Shape;330;p34"/>
          <p:cNvSpPr txBox="1"/>
          <p:nvPr/>
        </p:nvSpPr>
        <p:spPr>
          <a:xfrm>
            <a:off x="737600" y="4462525"/>
            <a:ext cx="54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t>P</a:t>
            </a:r>
            <a:r>
              <a:rPr lang="pt-BR" sz="2000" baseline="-25000"/>
              <a:t>t</a:t>
            </a:r>
            <a:endParaRPr sz="2000" baseline="-25000"/>
          </a:p>
        </p:txBody>
      </p:sp>
      <p:sp>
        <p:nvSpPr>
          <p:cNvPr id="331" name="Google Shape;331;p34"/>
          <p:cNvSpPr txBox="1"/>
          <p:nvPr/>
        </p:nvSpPr>
        <p:spPr>
          <a:xfrm>
            <a:off x="737600" y="5124250"/>
            <a:ext cx="54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t>O</a:t>
            </a:r>
            <a:r>
              <a:rPr lang="pt-BR" sz="2000" baseline="-25000"/>
              <a:t>t</a:t>
            </a:r>
            <a:endParaRPr sz="2000" baseline="-25000"/>
          </a:p>
        </p:txBody>
      </p:sp>
      <p:grpSp>
        <p:nvGrpSpPr>
          <p:cNvPr id="332" name="Google Shape;332;p34"/>
          <p:cNvGrpSpPr/>
          <p:nvPr/>
        </p:nvGrpSpPr>
        <p:grpSpPr>
          <a:xfrm>
            <a:off x="737600" y="5813725"/>
            <a:ext cx="548700" cy="492600"/>
            <a:chOff x="737600" y="5813725"/>
            <a:chExt cx="548700" cy="492600"/>
          </a:xfrm>
        </p:grpSpPr>
        <p:sp>
          <p:nvSpPr>
            <p:cNvPr id="333" name="Google Shape;333;p34"/>
            <p:cNvSpPr txBox="1"/>
            <p:nvPr/>
          </p:nvSpPr>
          <p:spPr>
            <a:xfrm>
              <a:off x="737600" y="5813725"/>
              <a:ext cx="54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t>O</a:t>
              </a:r>
              <a:endParaRPr sz="2000" baseline="-25000"/>
            </a:p>
          </p:txBody>
        </p:sp>
        <p:cxnSp>
          <p:nvCxnSpPr>
            <p:cNvPr id="334" name="Google Shape;334;p34"/>
            <p:cNvCxnSpPr/>
            <p:nvPr/>
          </p:nvCxnSpPr>
          <p:spPr>
            <a:xfrm>
              <a:off x="804200" y="5910575"/>
              <a:ext cx="2568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5"/>
          <p:cNvSpPr txBox="1">
            <a:spLocks noGrp="1"/>
          </p:cNvSpPr>
          <p:nvPr>
            <p:ph type="title"/>
          </p:nvPr>
        </p:nvSpPr>
        <p:spPr>
          <a:xfrm>
            <a:off x="340675" y="2267375"/>
            <a:ext cx="8498400" cy="3518400"/>
          </a:xfrm>
          <a:prstGeom prst="rect">
            <a:avLst/>
          </a:prstGeom>
        </p:spPr>
        <p:txBody>
          <a:bodyPr spcFirstLastPara="1" wrap="square" lIns="91425" tIns="45700" rIns="91425" bIns="45700" anchor="ctr" anchorCtr="0">
            <a:noAutofit/>
          </a:bodyPr>
          <a:lstStyle/>
          <a:p>
            <a:pPr marL="0" lvl="0" indent="0" algn="ctr" rtl="0">
              <a:lnSpc>
                <a:spcPct val="150000"/>
              </a:lnSpc>
              <a:spcBef>
                <a:spcPts val="0"/>
              </a:spcBef>
              <a:spcAft>
                <a:spcPts val="0"/>
              </a:spcAft>
              <a:buNone/>
            </a:pPr>
            <a:r>
              <a:rPr lang="pt-BR" sz="5400"/>
              <a:t>Empirical hydrological forecast with data from hydrological stations</a:t>
            </a:r>
            <a:endParaRPr sz="5400"/>
          </a:p>
        </p:txBody>
      </p:sp>
      <p:pic>
        <p:nvPicPr>
          <p:cNvPr id="341" name="Google Shape;341;p35"/>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342" name="Google Shape;342;p35"/>
          <p:cNvSpPr txBox="1"/>
          <p:nvPr/>
        </p:nvSpPr>
        <p:spPr>
          <a:xfrm>
            <a:off x="1340325" y="893550"/>
            <a:ext cx="5975700" cy="10158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pt-BR" sz="5400" b="1">
                <a:solidFill>
                  <a:srgbClr val="307BF3"/>
                </a:solidFill>
                <a:latin typeface="PT Sans Narrow"/>
                <a:ea typeface="PT Sans Narrow"/>
                <a:cs typeface="PT Sans Narrow"/>
                <a:sym typeface="PT Sans Narrow"/>
              </a:rPr>
              <a:t>Case study 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6"/>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23</a:t>
            </a:fld>
            <a:endParaRPr sz="1300">
              <a:solidFill>
                <a:srgbClr val="000000"/>
              </a:solidFill>
            </a:endParaRPr>
          </a:p>
        </p:txBody>
      </p:sp>
      <p:sp>
        <p:nvSpPr>
          <p:cNvPr id="349" name="Google Shape;349;p36"/>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a:t>
            </a:r>
            <a:endParaRPr/>
          </a:p>
        </p:txBody>
      </p:sp>
      <p:pic>
        <p:nvPicPr>
          <p:cNvPr id="350" name="Google Shape;350;p36"/>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351" name="Google Shape;351;p36"/>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352" name="Google Shape;352;p36"/>
          <p:cNvPicPr preferRelativeResize="0"/>
          <p:nvPr/>
        </p:nvPicPr>
        <p:blipFill>
          <a:blip r:embed="rId4">
            <a:alphaModFix/>
          </a:blip>
          <a:stretch>
            <a:fillRect/>
          </a:stretch>
        </p:blipFill>
        <p:spPr>
          <a:xfrm>
            <a:off x="337851" y="1358950"/>
            <a:ext cx="8767624" cy="46499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24</a:t>
            </a:fld>
            <a:endParaRPr sz="1300">
              <a:solidFill>
                <a:srgbClr val="000000"/>
              </a:solidFill>
            </a:endParaRPr>
          </a:p>
        </p:txBody>
      </p:sp>
      <p:sp>
        <p:nvSpPr>
          <p:cNvPr id="359" name="Google Shape;359;p37"/>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Study area</a:t>
            </a:r>
            <a:endParaRPr/>
          </a:p>
        </p:txBody>
      </p:sp>
      <p:sp>
        <p:nvSpPr>
          <p:cNvPr id="360" name="Google Shape;360;p37"/>
          <p:cNvSpPr txBox="1">
            <a:spLocks noGrp="1"/>
          </p:cNvSpPr>
          <p:nvPr>
            <p:ph type="body" idx="1"/>
          </p:nvPr>
        </p:nvSpPr>
        <p:spPr>
          <a:xfrm>
            <a:off x="243125" y="1443300"/>
            <a:ext cx="4307400" cy="2708100"/>
          </a:xfrm>
          <a:prstGeom prst="rect">
            <a:avLst/>
          </a:prstGeom>
        </p:spPr>
        <p:txBody>
          <a:bodyPr spcFirstLastPara="1" wrap="square" lIns="91425" tIns="45700" rIns="91425" bIns="45700" anchor="t" anchorCtr="0">
            <a:noAutofit/>
          </a:bodyPr>
          <a:lstStyle/>
          <a:p>
            <a:pPr marL="0" lvl="0" indent="0" algn="l" rtl="0">
              <a:lnSpc>
                <a:spcPct val="200000"/>
              </a:lnSpc>
              <a:spcBef>
                <a:spcPts val="360"/>
              </a:spcBef>
              <a:spcAft>
                <a:spcPts val="0"/>
              </a:spcAft>
              <a:buSzPts val="852"/>
              <a:buNone/>
            </a:pPr>
            <a:r>
              <a:rPr lang="pt-BR" sz="2215">
                <a:solidFill>
                  <a:srgbClr val="0F3318"/>
                </a:solidFill>
              </a:rPr>
              <a:t>Rio Grande subwatershed, located in Nova Friburgo, mountain region of RJ</a:t>
            </a:r>
            <a:endParaRPr sz="2215">
              <a:solidFill>
                <a:srgbClr val="0F3318"/>
              </a:solidFill>
            </a:endParaRPr>
          </a:p>
        </p:txBody>
      </p:sp>
      <p:pic>
        <p:nvPicPr>
          <p:cNvPr id="361" name="Google Shape;361;p37"/>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362" name="Google Shape;362;p37"/>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363" name="Google Shape;363;p37"/>
          <p:cNvPicPr preferRelativeResize="0"/>
          <p:nvPr/>
        </p:nvPicPr>
        <p:blipFill>
          <a:blip r:embed="rId4">
            <a:alphaModFix/>
          </a:blip>
          <a:stretch>
            <a:fillRect/>
          </a:stretch>
        </p:blipFill>
        <p:spPr>
          <a:xfrm>
            <a:off x="4550750" y="1809996"/>
            <a:ext cx="4307399" cy="4384881"/>
          </a:xfrm>
          <a:prstGeom prst="rect">
            <a:avLst/>
          </a:prstGeom>
          <a:noFill/>
          <a:ln>
            <a:noFill/>
          </a:ln>
        </p:spPr>
      </p:pic>
      <p:sp>
        <p:nvSpPr>
          <p:cNvPr id="364" name="Google Shape;364;p37"/>
          <p:cNvSpPr txBox="1"/>
          <p:nvPr/>
        </p:nvSpPr>
        <p:spPr>
          <a:xfrm>
            <a:off x="4938263" y="6194875"/>
            <a:ext cx="37758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900"/>
              <a:t>Source: author production</a:t>
            </a:r>
            <a:endParaRPr sz="900"/>
          </a:p>
        </p:txBody>
      </p:sp>
      <p:sp>
        <p:nvSpPr>
          <p:cNvPr id="365" name="Google Shape;365;p37"/>
          <p:cNvSpPr txBox="1"/>
          <p:nvPr/>
        </p:nvSpPr>
        <p:spPr>
          <a:xfrm>
            <a:off x="343175" y="5197800"/>
            <a:ext cx="4107300" cy="86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215">
                <a:solidFill>
                  <a:srgbClr val="0F3318"/>
                </a:solidFill>
                <a:latin typeface="Open Sans"/>
                <a:ea typeface="Open Sans"/>
                <a:cs typeface="Open Sans"/>
                <a:sym typeface="Open Sans"/>
              </a:rPr>
              <a:t>Drainage area ~ 190 km</a:t>
            </a:r>
            <a:r>
              <a:rPr lang="pt-BR" sz="2215" baseline="30000">
                <a:solidFill>
                  <a:srgbClr val="0F3318"/>
                </a:solidFill>
                <a:latin typeface="Open Sans"/>
                <a:ea typeface="Open Sans"/>
                <a:cs typeface="Open Sans"/>
                <a:sym typeface="Open Sans"/>
              </a:rPr>
              <a:t>2</a:t>
            </a:r>
            <a:endParaRPr sz="2215" baseline="30000">
              <a:solidFill>
                <a:srgbClr val="0F3318"/>
              </a:solidFill>
              <a:latin typeface="Open Sans"/>
              <a:ea typeface="Open Sans"/>
              <a:cs typeface="Open Sans"/>
              <a:sym typeface="Open Sans"/>
            </a:endParaRPr>
          </a:p>
          <a:p>
            <a:pPr marL="0" marR="38100" lvl="0" indent="0" algn="l" rtl="0">
              <a:lnSpc>
                <a:spcPct val="128571"/>
              </a:lnSpc>
              <a:spcBef>
                <a:spcPts val="0"/>
              </a:spcBef>
              <a:spcAft>
                <a:spcPts val="0"/>
              </a:spcAft>
              <a:buNone/>
            </a:pPr>
            <a:r>
              <a:rPr lang="pt-BR" sz="2215">
                <a:solidFill>
                  <a:srgbClr val="0F3318"/>
                </a:solidFill>
                <a:latin typeface="Open Sans"/>
                <a:ea typeface="Open Sans"/>
                <a:cs typeface="Open Sans"/>
                <a:sym typeface="Open Sans"/>
              </a:rPr>
              <a:t>Concentration time ~ 2 hours</a:t>
            </a:r>
            <a:endParaRPr sz="2215">
              <a:solidFill>
                <a:srgbClr val="0F3318"/>
              </a:solidFill>
              <a:latin typeface="Open Sans"/>
              <a:ea typeface="Open Sans"/>
              <a:cs typeface="Open Sans"/>
              <a:sym typeface="Open Sans"/>
            </a:endParaRPr>
          </a:p>
        </p:txBody>
      </p:sp>
      <p:sp>
        <p:nvSpPr>
          <p:cNvPr id="366" name="Google Shape;366;p37"/>
          <p:cNvSpPr txBox="1"/>
          <p:nvPr/>
        </p:nvSpPr>
        <p:spPr>
          <a:xfrm>
            <a:off x="4744525" y="1348300"/>
            <a:ext cx="314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latin typeface="Open Sans"/>
                <a:ea typeface="Open Sans"/>
                <a:cs typeface="Open Sans"/>
                <a:sym typeface="Open Sans"/>
              </a:rPr>
              <a:t>Rio Bengalas watershed</a:t>
            </a:r>
            <a:endParaRPr sz="18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8"/>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25</a:t>
            </a:fld>
            <a:endParaRPr sz="1300">
              <a:solidFill>
                <a:srgbClr val="000000"/>
              </a:solidFill>
            </a:endParaRPr>
          </a:p>
        </p:txBody>
      </p:sp>
      <p:sp>
        <p:nvSpPr>
          <p:cNvPr id="373" name="Google Shape;373;p38"/>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Target</a:t>
            </a:r>
            <a:endParaRPr/>
          </a:p>
        </p:txBody>
      </p:sp>
      <p:cxnSp>
        <p:nvCxnSpPr>
          <p:cNvPr id="374" name="Google Shape;374;p38"/>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375" name="Google Shape;375;p38"/>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376" name="Google Shape;376;p38"/>
          <p:cNvSpPr txBox="1"/>
          <p:nvPr/>
        </p:nvSpPr>
        <p:spPr>
          <a:xfrm>
            <a:off x="2109750" y="2029950"/>
            <a:ext cx="4924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Water level - Conselheiro Paulino</a:t>
            </a:r>
            <a:endParaRPr sz="2200">
              <a:latin typeface="Open Sans"/>
              <a:ea typeface="Open Sans"/>
              <a:cs typeface="Open Sans"/>
              <a:sym typeface="Open Sans"/>
            </a:endParaRPr>
          </a:p>
        </p:txBody>
      </p:sp>
      <p:pic>
        <p:nvPicPr>
          <p:cNvPr id="377" name="Google Shape;377;p38"/>
          <p:cNvPicPr preferRelativeResize="0"/>
          <p:nvPr/>
        </p:nvPicPr>
        <p:blipFill>
          <a:blip r:embed="rId4">
            <a:alphaModFix/>
          </a:blip>
          <a:stretch>
            <a:fillRect/>
          </a:stretch>
        </p:blipFill>
        <p:spPr>
          <a:xfrm>
            <a:off x="152400" y="2671125"/>
            <a:ext cx="8839203" cy="2971413"/>
          </a:xfrm>
          <a:prstGeom prst="rect">
            <a:avLst/>
          </a:prstGeom>
          <a:noFill/>
          <a:ln>
            <a:noFill/>
          </a:ln>
        </p:spPr>
      </p:pic>
      <p:sp>
        <p:nvSpPr>
          <p:cNvPr id="378" name="Google Shape;378;p38"/>
          <p:cNvSpPr txBox="1"/>
          <p:nvPr/>
        </p:nvSpPr>
        <p:spPr>
          <a:xfrm>
            <a:off x="2684088" y="568602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9"/>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26</a:t>
            </a:fld>
            <a:endParaRPr sz="1300">
              <a:solidFill>
                <a:srgbClr val="000000"/>
              </a:solidFill>
            </a:endParaRPr>
          </a:p>
        </p:txBody>
      </p:sp>
      <p:pic>
        <p:nvPicPr>
          <p:cNvPr id="385" name="Google Shape;385;p39"/>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386" name="Google Shape;386;p39"/>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387" name="Google Shape;387;p39"/>
          <p:cNvPicPr preferRelativeResize="0"/>
          <p:nvPr/>
        </p:nvPicPr>
        <p:blipFill rotWithShape="1">
          <a:blip r:embed="rId4">
            <a:alphaModFix/>
          </a:blip>
          <a:srcRect/>
          <a:stretch/>
        </p:blipFill>
        <p:spPr>
          <a:xfrm>
            <a:off x="6231775" y="2938150"/>
            <a:ext cx="2666076" cy="802000"/>
          </a:xfrm>
          <a:prstGeom prst="rect">
            <a:avLst/>
          </a:prstGeom>
          <a:noFill/>
          <a:ln>
            <a:noFill/>
          </a:ln>
        </p:spPr>
      </p:pic>
      <p:pic>
        <p:nvPicPr>
          <p:cNvPr id="388" name="Google Shape;388;p39"/>
          <p:cNvPicPr preferRelativeResize="0"/>
          <p:nvPr/>
        </p:nvPicPr>
        <p:blipFill rotWithShape="1">
          <a:blip r:embed="rId5">
            <a:alphaModFix/>
          </a:blip>
          <a:srcRect/>
          <a:stretch/>
        </p:blipFill>
        <p:spPr>
          <a:xfrm>
            <a:off x="7163450" y="4444610"/>
            <a:ext cx="1179949" cy="1179950"/>
          </a:xfrm>
          <a:prstGeom prst="rect">
            <a:avLst/>
          </a:prstGeom>
          <a:noFill/>
          <a:ln>
            <a:noFill/>
          </a:ln>
        </p:spPr>
      </p:pic>
      <p:sp>
        <p:nvSpPr>
          <p:cNvPr id="389" name="Google Shape;389;p39"/>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Input data</a:t>
            </a:r>
            <a:endParaRPr/>
          </a:p>
        </p:txBody>
      </p:sp>
      <p:sp>
        <p:nvSpPr>
          <p:cNvPr id="390" name="Google Shape;390;p39"/>
          <p:cNvSpPr txBox="1"/>
          <p:nvPr/>
        </p:nvSpPr>
        <p:spPr>
          <a:xfrm>
            <a:off x="197325" y="1924950"/>
            <a:ext cx="8232000" cy="3699600"/>
          </a:xfrm>
          <a:prstGeom prst="rect">
            <a:avLst/>
          </a:prstGeom>
          <a:noFill/>
          <a:ln>
            <a:noFill/>
          </a:ln>
        </p:spPr>
        <p:txBody>
          <a:bodyPr spcFirstLastPara="1" wrap="square" lIns="90000" tIns="45000" rIns="90000" bIns="45000" anchor="ctr" anchorCtr="1">
            <a:noAutofit/>
          </a:bodyPr>
          <a:lstStyle/>
          <a:p>
            <a:pPr marL="457200" lvl="0" indent="-381000" algn="just" rtl="0">
              <a:lnSpc>
                <a:spcPct val="200000"/>
              </a:lnSpc>
              <a:spcBef>
                <a:spcPts val="0"/>
              </a:spcBef>
              <a:spcAft>
                <a:spcPts val="0"/>
              </a:spcAft>
              <a:buClr>
                <a:srgbClr val="0F3318"/>
              </a:buClr>
              <a:buSzPts val="2400"/>
              <a:buChar char="●"/>
            </a:pPr>
            <a:r>
              <a:rPr lang="pt-BR" sz="2400" dirty="0">
                <a:solidFill>
                  <a:srgbClr val="0F3318"/>
                </a:solidFill>
              </a:rPr>
              <a:t>5 </a:t>
            </a:r>
            <a:r>
              <a:rPr lang="pt-BR" sz="2400" dirty="0" err="1">
                <a:solidFill>
                  <a:srgbClr val="0F3318"/>
                </a:solidFill>
              </a:rPr>
              <a:t>hydrologic</a:t>
            </a:r>
            <a:r>
              <a:rPr lang="pt-BR" sz="2400" dirty="0">
                <a:solidFill>
                  <a:srgbClr val="0F3318"/>
                </a:solidFill>
              </a:rPr>
              <a:t> </a:t>
            </a:r>
            <a:r>
              <a:rPr lang="pt-BR" sz="2400" dirty="0" err="1">
                <a:solidFill>
                  <a:srgbClr val="0F3318"/>
                </a:solidFill>
              </a:rPr>
              <a:t>monitoring</a:t>
            </a:r>
            <a:r>
              <a:rPr lang="pt-BR" sz="2400" dirty="0">
                <a:solidFill>
                  <a:srgbClr val="0F3318"/>
                </a:solidFill>
              </a:rPr>
              <a:t> </a:t>
            </a:r>
            <a:r>
              <a:rPr lang="pt-BR" sz="2400" dirty="0" err="1">
                <a:solidFill>
                  <a:srgbClr val="0F3318"/>
                </a:solidFill>
              </a:rPr>
              <a:t>stations</a:t>
            </a:r>
            <a:r>
              <a:rPr lang="pt-BR" sz="2400" dirty="0">
                <a:solidFill>
                  <a:srgbClr val="0F3318"/>
                </a:solidFill>
              </a:rPr>
              <a:t> </a:t>
            </a:r>
            <a:r>
              <a:rPr lang="pt-BR" sz="2400" dirty="0" err="1">
                <a:solidFill>
                  <a:srgbClr val="0F3318"/>
                </a:solidFill>
              </a:rPr>
              <a:t>of</a:t>
            </a:r>
            <a:r>
              <a:rPr lang="pt-BR" sz="2400" dirty="0">
                <a:solidFill>
                  <a:srgbClr val="0F3318"/>
                </a:solidFill>
              </a:rPr>
              <a:t> </a:t>
            </a:r>
            <a:r>
              <a:rPr lang="pt-BR" sz="2400" dirty="0" err="1">
                <a:solidFill>
                  <a:srgbClr val="0F3318"/>
                </a:solidFill>
              </a:rPr>
              <a:t>the</a:t>
            </a:r>
            <a:r>
              <a:rPr lang="pt-BR" sz="2400" dirty="0">
                <a:solidFill>
                  <a:srgbClr val="0F3318"/>
                </a:solidFill>
              </a:rPr>
              <a:t> INEA </a:t>
            </a:r>
            <a:r>
              <a:rPr lang="pt-BR" sz="2400" dirty="0" err="1">
                <a:solidFill>
                  <a:srgbClr val="0F3318"/>
                </a:solidFill>
              </a:rPr>
              <a:t>institute</a:t>
            </a:r>
            <a:r>
              <a:rPr lang="pt-BR" sz="2400" dirty="0">
                <a:solidFill>
                  <a:srgbClr val="0F3318"/>
                </a:solidFill>
              </a:rPr>
              <a:t> </a:t>
            </a:r>
            <a:endParaRPr sz="2400" dirty="0">
              <a:solidFill>
                <a:srgbClr val="0F3318"/>
              </a:solidFill>
            </a:endParaRPr>
          </a:p>
          <a:p>
            <a:pPr marL="457200" lvl="0" indent="-381000" algn="just" rtl="0">
              <a:lnSpc>
                <a:spcPct val="200000"/>
              </a:lnSpc>
              <a:spcBef>
                <a:spcPts val="0"/>
              </a:spcBef>
              <a:spcAft>
                <a:spcPts val="0"/>
              </a:spcAft>
              <a:buClr>
                <a:srgbClr val="0F3318"/>
              </a:buClr>
              <a:buSzPts val="2400"/>
              <a:buChar char="●"/>
            </a:pPr>
            <a:r>
              <a:rPr lang="pt-BR" sz="2400" dirty="0" err="1">
                <a:solidFill>
                  <a:srgbClr val="0F3318"/>
                </a:solidFill>
              </a:rPr>
              <a:t>acquired</a:t>
            </a:r>
            <a:r>
              <a:rPr lang="pt-BR" sz="2400" dirty="0">
                <a:solidFill>
                  <a:srgbClr val="0F3318"/>
                </a:solidFill>
              </a:rPr>
              <a:t> with a 15-minute </a:t>
            </a:r>
            <a:r>
              <a:rPr lang="pt-BR" sz="2400" dirty="0" err="1">
                <a:solidFill>
                  <a:srgbClr val="0F3318"/>
                </a:solidFill>
              </a:rPr>
              <a:t>resolution</a:t>
            </a:r>
            <a:endParaRPr sz="2400" dirty="0">
              <a:solidFill>
                <a:srgbClr val="0F3318"/>
              </a:solidFill>
            </a:endParaRPr>
          </a:p>
          <a:p>
            <a:pPr marL="457200" lvl="0" indent="-381000" algn="just" rtl="0">
              <a:lnSpc>
                <a:spcPct val="200000"/>
              </a:lnSpc>
              <a:spcBef>
                <a:spcPts val="0"/>
              </a:spcBef>
              <a:spcAft>
                <a:spcPts val="0"/>
              </a:spcAft>
              <a:buClr>
                <a:srgbClr val="0F3318"/>
              </a:buClr>
              <a:buSzPts val="2400"/>
              <a:buChar char="●"/>
            </a:pPr>
            <a:r>
              <a:rPr lang="pt-BR" sz="2400" dirty="0" err="1">
                <a:solidFill>
                  <a:srgbClr val="0F3318"/>
                </a:solidFill>
              </a:rPr>
              <a:t>rainfall</a:t>
            </a:r>
            <a:r>
              <a:rPr lang="pt-BR" sz="2400" dirty="0">
                <a:solidFill>
                  <a:srgbClr val="0F3318"/>
                </a:solidFill>
              </a:rPr>
              <a:t> </a:t>
            </a:r>
            <a:r>
              <a:rPr lang="pt-BR" sz="2400" dirty="0" err="1">
                <a:solidFill>
                  <a:srgbClr val="0F3318"/>
                </a:solidFill>
              </a:rPr>
              <a:t>and</a:t>
            </a:r>
            <a:r>
              <a:rPr lang="pt-BR" sz="2400" dirty="0">
                <a:solidFill>
                  <a:srgbClr val="0F3318"/>
                </a:solidFill>
              </a:rPr>
              <a:t> </a:t>
            </a:r>
            <a:r>
              <a:rPr lang="pt-BR" sz="2400" dirty="0" err="1">
                <a:solidFill>
                  <a:srgbClr val="0F3318"/>
                </a:solidFill>
              </a:rPr>
              <a:t>water</a:t>
            </a:r>
            <a:r>
              <a:rPr lang="pt-BR" sz="2400" dirty="0">
                <a:solidFill>
                  <a:srgbClr val="0F3318"/>
                </a:solidFill>
              </a:rPr>
              <a:t> </a:t>
            </a:r>
            <a:r>
              <a:rPr lang="pt-BR" sz="2400" dirty="0" err="1">
                <a:solidFill>
                  <a:srgbClr val="0F3318"/>
                </a:solidFill>
              </a:rPr>
              <a:t>level</a:t>
            </a:r>
            <a:r>
              <a:rPr lang="pt-BR" sz="2400" dirty="0">
                <a:solidFill>
                  <a:srgbClr val="0F3318"/>
                </a:solidFill>
              </a:rPr>
              <a:t> data</a:t>
            </a:r>
            <a:endParaRPr sz="2400" dirty="0">
              <a:solidFill>
                <a:srgbClr val="0F3318"/>
              </a:solidFill>
            </a:endParaRPr>
          </a:p>
          <a:p>
            <a:pPr marL="457200" lvl="0" indent="-381000" algn="just" rtl="0">
              <a:lnSpc>
                <a:spcPct val="200000"/>
              </a:lnSpc>
              <a:spcBef>
                <a:spcPts val="0"/>
              </a:spcBef>
              <a:spcAft>
                <a:spcPts val="0"/>
              </a:spcAft>
              <a:buClr>
                <a:srgbClr val="0F3318"/>
              </a:buClr>
              <a:buSzPts val="2400"/>
              <a:buChar char="●"/>
            </a:pPr>
            <a:r>
              <a:rPr lang="pt-BR" sz="2400" dirty="0" err="1">
                <a:solidFill>
                  <a:srgbClr val="0F3318"/>
                </a:solidFill>
              </a:rPr>
              <a:t>December</a:t>
            </a:r>
            <a:r>
              <a:rPr lang="pt-BR" sz="2400" dirty="0">
                <a:solidFill>
                  <a:srgbClr val="0F3318"/>
                </a:solidFill>
              </a:rPr>
              <a:t> 1,  2011 </a:t>
            </a:r>
            <a:r>
              <a:rPr lang="pt-BR" sz="2400" dirty="0" err="1">
                <a:solidFill>
                  <a:srgbClr val="0F3318"/>
                </a:solidFill>
              </a:rPr>
              <a:t>and</a:t>
            </a:r>
            <a:r>
              <a:rPr lang="pt-BR" sz="2400" dirty="0">
                <a:solidFill>
                  <a:srgbClr val="0F3318"/>
                </a:solidFill>
              </a:rPr>
              <a:t> </a:t>
            </a:r>
            <a:r>
              <a:rPr lang="pt-BR" sz="2400" dirty="0" err="1">
                <a:solidFill>
                  <a:srgbClr val="0F3318"/>
                </a:solidFill>
              </a:rPr>
              <a:t>March</a:t>
            </a:r>
            <a:r>
              <a:rPr lang="pt-BR" sz="2400" dirty="0">
                <a:solidFill>
                  <a:srgbClr val="0F3318"/>
                </a:solidFill>
              </a:rPr>
              <a:t> 24, 2013</a:t>
            </a:r>
            <a:endParaRPr sz="2400" dirty="0">
              <a:solidFill>
                <a:srgbClr val="0F3318"/>
              </a:solidFill>
            </a:endParaRPr>
          </a:p>
          <a:p>
            <a:pPr marL="457200" lvl="0" indent="-381000" algn="just" rtl="0">
              <a:lnSpc>
                <a:spcPct val="200000"/>
              </a:lnSpc>
              <a:spcBef>
                <a:spcPts val="0"/>
              </a:spcBef>
              <a:spcAft>
                <a:spcPts val="0"/>
              </a:spcAft>
              <a:buClr>
                <a:srgbClr val="0F3318"/>
              </a:buClr>
              <a:buSzPts val="2400"/>
              <a:buChar char="●"/>
            </a:pPr>
            <a:r>
              <a:rPr lang="pt-BR" sz="2400" dirty="0" err="1">
                <a:solidFill>
                  <a:srgbClr val="0F3318"/>
                </a:solidFill>
              </a:rPr>
              <a:t>Samples</a:t>
            </a:r>
            <a:r>
              <a:rPr lang="pt-BR" sz="2400" dirty="0">
                <a:solidFill>
                  <a:srgbClr val="0F3318"/>
                </a:solidFill>
              </a:rPr>
              <a:t>: 46752 (~100%)</a:t>
            </a:r>
            <a:endParaRPr sz="2400" dirty="0">
              <a:solidFill>
                <a:srgbClr val="0F331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27</a:t>
            </a:fld>
            <a:endParaRPr sz="1300">
              <a:solidFill>
                <a:srgbClr val="000000"/>
              </a:solidFill>
            </a:endParaRPr>
          </a:p>
        </p:txBody>
      </p:sp>
      <p:pic>
        <p:nvPicPr>
          <p:cNvPr id="397" name="Google Shape;397;p40"/>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398" name="Google Shape;398;p40"/>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399" name="Google Shape;399;p40"/>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Architecture</a:t>
            </a:r>
            <a:endParaRPr/>
          </a:p>
        </p:txBody>
      </p:sp>
      <p:sp>
        <p:nvSpPr>
          <p:cNvPr id="400" name="Google Shape;400;p40"/>
          <p:cNvSpPr txBox="1"/>
          <p:nvPr/>
        </p:nvSpPr>
        <p:spPr>
          <a:xfrm>
            <a:off x="389775" y="1085923"/>
            <a:ext cx="8232000" cy="2935200"/>
          </a:xfrm>
          <a:prstGeom prst="rect">
            <a:avLst/>
          </a:prstGeom>
          <a:noFill/>
          <a:ln>
            <a:noFill/>
          </a:ln>
        </p:spPr>
        <p:txBody>
          <a:bodyPr spcFirstLastPara="1" wrap="square" lIns="90000" tIns="45000" rIns="90000" bIns="45000" anchor="ctr" anchorCtr="1">
            <a:noAutofit/>
          </a:bodyPr>
          <a:lstStyle/>
          <a:p>
            <a:pPr marL="457200" lvl="0" indent="-381000" algn="just" rtl="0">
              <a:lnSpc>
                <a:spcPct val="150000"/>
              </a:lnSpc>
              <a:spcBef>
                <a:spcPts val="0"/>
              </a:spcBef>
              <a:spcAft>
                <a:spcPts val="0"/>
              </a:spcAft>
              <a:buClr>
                <a:srgbClr val="0F3318"/>
              </a:buClr>
              <a:buSzPts val="2400"/>
              <a:buChar char="●"/>
            </a:pPr>
            <a:r>
              <a:rPr lang="pt-BR" sz="2400">
                <a:solidFill>
                  <a:srgbClr val="0F3318"/>
                </a:solidFill>
              </a:rPr>
              <a:t>Multilayer perceptron</a:t>
            </a:r>
            <a:endParaRPr sz="2400">
              <a:solidFill>
                <a:srgbClr val="0F3318"/>
              </a:solidFill>
            </a:endParaRPr>
          </a:p>
          <a:p>
            <a:pPr marL="457200" lvl="0" indent="-381000" algn="just" rtl="0">
              <a:lnSpc>
                <a:spcPct val="150000"/>
              </a:lnSpc>
              <a:spcBef>
                <a:spcPts val="0"/>
              </a:spcBef>
              <a:spcAft>
                <a:spcPts val="0"/>
              </a:spcAft>
              <a:buClr>
                <a:srgbClr val="0F3318"/>
              </a:buClr>
              <a:buSzPts val="2400"/>
              <a:buChar char="●"/>
            </a:pPr>
            <a:r>
              <a:rPr lang="pt-BR" sz="2400">
                <a:solidFill>
                  <a:srgbClr val="0F3318"/>
                </a:solidFill>
              </a:rPr>
              <a:t>1 hidden layer with 5 neurons</a:t>
            </a:r>
            <a:endParaRPr sz="2400">
              <a:solidFill>
                <a:srgbClr val="0F3318"/>
              </a:solidFill>
            </a:endParaRPr>
          </a:p>
          <a:p>
            <a:pPr marL="457200" lvl="0" indent="-381000" algn="just" rtl="0">
              <a:lnSpc>
                <a:spcPct val="150000"/>
              </a:lnSpc>
              <a:spcBef>
                <a:spcPts val="0"/>
              </a:spcBef>
              <a:spcAft>
                <a:spcPts val="0"/>
              </a:spcAft>
              <a:buClr>
                <a:srgbClr val="0F3318"/>
              </a:buClr>
              <a:buSzPts val="2400"/>
              <a:buChar char="●"/>
            </a:pPr>
            <a:r>
              <a:rPr lang="pt-BR" sz="2400">
                <a:solidFill>
                  <a:srgbClr val="0F3318"/>
                </a:solidFill>
              </a:rPr>
              <a:t>Activation  function: ReLU (Hidden layer)</a:t>
            </a:r>
            <a:endParaRPr sz="2400">
              <a:solidFill>
                <a:srgbClr val="0F3318"/>
              </a:solidFill>
            </a:endParaRPr>
          </a:p>
          <a:p>
            <a:pPr marL="3200400" lvl="0" indent="0" algn="just" rtl="0">
              <a:lnSpc>
                <a:spcPct val="150000"/>
              </a:lnSpc>
              <a:spcBef>
                <a:spcPts val="0"/>
              </a:spcBef>
              <a:spcAft>
                <a:spcPts val="0"/>
              </a:spcAft>
              <a:buNone/>
            </a:pPr>
            <a:r>
              <a:rPr lang="pt-BR" sz="2400">
                <a:solidFill>
                  <a:srgbClr val="0F3318"/>
                </a:solidFill>
              </a:rPr>
              <a:t>Linear (Output layer)</a:t>
            </a:r>
            <a:endParaRPr sz="2400">
              <a:solidFill>
                <a:srgbClr val="0F3318"/>
              </a:solidFill>
            </a:endParaRPr>
          </a:p>
        </p:txBody>
      </p:sp>
      <p:pic>
        <p:nvPicPr>
          <p:cNvPr id="401" name="Google Shape;401;p40"/>
          <p:cNvPicPr preferRelativeResize="0"/>
          <p:nvPr/>
        </p:nvPicPr>
        <p:blipFill>
          <a:blip r:embed="rId4">
            <a:alphaModFix/>
          </a:blip>
          <a:stretch>
            <a:fillRect/>
          </a:stretch>
        </p:blipFill>
        <p:spPr>
          <a:xfrm>
            <a:off x="561750" y="4021125"/>
            <a:ext cx="3390900" cy="1676400"/>
          </a:xfrm>
          <a:prstGeom prst="rect">
            <a:avLst/>
          </a:prstGeom>
          <a:noFill/>
          <a:ln>
            <a:noFill/>
          </a:ln>
        </p:spPr>
      </p:pic>
      <p:sp>
        <p:nvSpPr>
          <p:cNvPr id="402" name="Google Shape;402;p40"/>
          <p:cNvSpPr txBox="1"/>
          <p:nvPr/>
        </p:nvSpPr>
        <p:spPr>
          <a:xfrm>
            <a:off x="647250" y="5697525"/>
            <a:ext cx="3305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600">
                <a:latin typeface="Open Sans"/>
                <a:ea typeface="Open Sans"/>
                <a:cs typeface="Open Sans"/>
                <a:sym typeface="Open Sans"/>
              </a:rPr>
              <a:t>ReLU (Rectified Linear Unit)</a:t>
            </a:r>
            <a:endParaRPr sz="1600">
              <a:latin typeface="Open Sans"/>
              <a:ea typeface="Open Sans"/>
              <a:cs typeface="Open Sans"/>
              <a:sym typeface="Open Sans"/>
            </a:endParaRPr>
          </a:p>
        </p:txBody>
      </p:sp>
      <p:pic>
        <p:nvPicPr>
          <p:cNvPr id="403" name="Google Shape;403;p40"/>
          <p:cNvPicPr preferRelativeResize="0"/>
          <p:nvPr/>
        </p:nvPicPr>
        <p:blipFill>
          <a:blip r:embed="rId5">
            <a:alphaModFix/>
          </a:blip>
          <a:stretch>
            <a:fillRect/>
          </a:stretch>
        </p:blipFill>
        <p:spPr>
          <a:xfrm>
            <a:off x="5192775" y="4025886"/>
            <a:ext cx="3429000" cy="1666875"/>
          </a:xfrm>
          <a:prstGeom prst="rect">
            <a:avLst/>
          </a:prstGeom>
          <a:noFill/>
          <a:ln>
            <a:noFill/>
          </a:ln>
        </p:spPr>
      </p:pic>
      <p:sp>
        <p:nvSpPr>
          <p:cNvPr id="404" name="Google Shape;404;p40"/>
          <p:cNvSpPr txBox="1"/>
          <p:nvPr/>
        </p:nvSpPr>
        <p:spPr>
          <a:xfrm>
            <a:off x="5254575" y="5697500"/>
            <a:ext cx="3305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600">
                <a:latin typeface="Open Sans"/>
                <a:ea typeface="Open Sans"/>
                <a:cs typeface="Open Sans"/>
                <a:sym typeface="Open Sans"/>
              </a:rPr>
              <a:t>Linear</a:t>
            </a:r>
            <a:endParaRPr sz="16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28</a:t>
            </a:fld>
            <a:endParaRPr sz="1300">
              <a:solidFill>
                <a:srgbClr val="000000"/>
              </a:solidFill>
            </a:endParaRPr>
          </a:p>
        </p:txBody>
      </p:sp>
      <p:pic>
        <p:nvPicPr>
          <p:cNvPr id="411" name="Google Shape;411;p41"/>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412" name="Google Shape;412;p41"/>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413" name="Google Shape;413;p41"/>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Split data</a:t>
            </a:r>
            <a:endParaRPr/>
          </a:p>
        </p:txBody>
      </p:sp>
      <p:pic>
        <p:nvPicPr>
          <p:cNvPr id="414" name="Google Shape;414;p41"/>
          <p:cNvPicPr preferRelativeResize="0"/>
          <p:nvPr/>
        </p:nvPicPr>
        <p:blipFill>
          <a:blip r:embed="rId4">
            <a:alphaModFix/>
          </a:blip>
          <a:stretch>
            <a:fillRect/>
          </a:stretch>
        </p:blipFill>
        <p:spPr>
          <a:xfrm>
            <a:off x="1496950" y="1980550"/>
            <a:ext cx="5236500" cy="2974400"/>
          </a:xfrm>
          <a:prstGeom prst="rect">
            <a:avLst/>
          </a:prstGeom>
          <a:noFill/>
          <a:ln>
            <a:noFill/>
          </a:ln>
        </p:spPr>
      </p:pic>
      <p:sp>
        <p:nvSpPr>
          <p:cNvPr id="415" name="Google Shape;415;p41"/>
          <p:cNvSpPr txBox="1"/>
          <p:nvPr/>
        </p:nvSpPr>
        <p:spPr>
          <a:xfrm>
            <a:off x="5180525" y="5337588"/>
            <a:ext cx="3479400" cy="612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200"/>
              <a:t>Test: Feb and Mar, 2013</a:t>
            </a:r>
            <a:endParaRPr sz="2200"/>
          </a:p>
          <a:p>
            <a:pPr marL="0" lvl="0" indent="0" algn="r" rtl="0">
              <a:lnSpc>
                <a:spcPct val="150000"/>
              </a:lnSpc>
              <a:spcBef>
                <a:spcPts val="0"/>
              </a:spcBef>
              <a:spcAft>
                <a:spcPts val="0"/>
              </a:spcAft>
              <a:buNone/>
            </a:pPr>
            <a:endParaRPr sz="2400"/>
          </a:p>
          <a:p>
            <a:pPr marL="0" lvl="0" indent="0" algn="r" rtl="0">
              <a:lnSpc>
                <a:spcPct val="150000"/>
              </a:lnSpc>
              <a:spcBef>
                <a:spcPts val="0"/>
              </a:spcBef>
              <a:spcAft>
                <a:spcPts val="0"/>
              </a:spcAft>
              <a:buNone/>
            </a:pPr>
            <a:endParaRPr sz="2400"/>
          </a:p>
        </p:txBody>
      </p:sp>
      <p:sp>
        <p:nvSpPr>
          <p:cNvPr id="416" name="Google Shape;416;p41"/>
          <p:cNvSpPr txBox="1"/>
          <p:nvPr/>
        </p:nvSpPr>
        <p:spPr>
          <a:xfrm>
            <a:off x="1782550" y="1980550"/>
            <a:ext cx="1374000" cy="66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600"/>
              <a:t>Test </a:t>
            </a:r>
            <a:endParaRPr sz="1600"/>
          </a:p>
          <a:p>
            <a:pPr marL="0" lvl="0" indent="0" algn="l" rtl="0">
              <a:lnSpc>
                <a:spcPct val="115000"/>
              </a:lnSpc>
              <a:spcBef>
                <a:spcPts val="0"/>
              </a:spcBef>
              <a:spcAft>
                <a:spcPts val="0"/>
              </a:spcAft>
              <a:buNone/>
            </a:pPr>
            <a:r>
              <a:rPr lang="pt-BR" sz="1600"/>
              <a:t>12.5%</a:t>
            </a:r>
            <a:endParaRPr sz="1600"/>
          </a:p>
        </p:txBody>
      </p:sp>
      <p:sp>
        <p:nvSpPr>
          <p:cNvPr id="417" name="Google Shape;417;p41"/>
          <p:cNvSpPr txBox="1"/>
          <p:nvPr/>
        </p:nvSpPr>
        <p:spPr>
          <a:xfrm>
            <a:off x="1496950" y="2819501"/>
            <a:ext cx="2081400" cy="76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600"/>
              <a:t>Validation </a:t>
            </a:r>
            <a:endParaRPr sz="1600"/>
          </a:p>
          <a:p>
            <a:pPr marL="0" lvl="0" indent="0" algn="l" rtl="0">
              <a:lnSpc>
                <a:spcPct val="115000"/>
              </a:lnSpc>
              <a:spcBef>
                <a:spcPts val="0"/>
              </a:spcBef>
              <a:spcAft>
                <a:spcPts val="0"/>
              </a:spcAft>
              <a:buNone/>
            </a:pPr>
            <a:r>
              <a:rPr lang="pt-BR" sz="1600"/>
              <a:t>17.5%</a:t>
            </a:r>
            <a:endParaRPr sz="1600"/>
          </a:p>
        </p:txBody>
      </p:sp>
      <p:sp>
        <p:nvSpPr>
          <p:cNvPr id="418" name="Google Shape;418;p41"/>
          <p:cNvSpPr txBox="1"/>
          <p:nvPr/>
        </p:nvSpPr>
        <p:spPr>
          <a:xfrm>
            <a:off x="5445800" y="3934125"/>
            <a:ext cx="1374000" cy="6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600"/>
              <a:t>Train</a:t>
            </a:r>
            <a:endParaRPr sz="1600"/>
          </a:p>
          <a:p>
            <a:pPr marL="0" lvl="0" indent="0" algn="l" rtl="0">
              <a:lnSpc>
                <a:spcPct val="115000"/>
              </a:lnSpc>
              <a:spcBef>
                <a:spcPts val="0"/>
              </a:spcBef>
              <a:spcAft>
                <a:spcPts val="0"/>
              </a:spcAft>
              <a:buNone/>
            </a:pPr>
            <a:r>
              <a:rPr lang="pt-BR" sz="1600"/>
              <a:t> 70%</a:t>
            </a:r>
            <a:endParaRPr sz="1600"/>
          </a:p>
        </p:txBody>
      </p:sp>
      <p:sp>
        <p:nvSpPr>
          <p:cNvPr id="419" name="Google Shape;419;p41"/>
          <p:cNvSpPr txBox="1"/>
          <p:nvPr/>
        </p:nvSpPr>
        <p:spPr>
          <a:xfrm>
            <a:off x="333075" y="5337600"/>
            <a:ext cx="3861900" cy="612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200"/>
              <a:t>Train, </a:t>
            </a:r>
            <a:r>
              <a:rPr lang="pt-BR" sz="2200">
                <a:solidFill>
                  <a:srgbClr val="000000"/>
                </a:solidFill>
              </a:rPr>
              <a:t>Validation</a:t>
            </a:r>
            <a:r>
              <a:rPr lang="pt-BR" sz="2200"/>
              <a:t>: Shuffle</a:t>
            </a:r>
            <a:endParaRPr sz="2200"/>
          </a:p>
          <a:p>
            <a:pPr marL="0" lvl="0" indent="0" algn="l" rtl="0">
              <a:lnSpc>
                <a:spcPct val="150000"/>
              </a:lnSpc>
              <a:spcBef>
                <a:spcPts val="0"/>
              </a:spcBef>
              <a:spcAft>
                <a:spcPts val="0"/>
              </a:spcAft>
              <a:buNone/>
            </a:pPr>
            <a:r>
              <a:rPr lang="pt-BR" sz="2400"/>
              <a:t>	</a:t>
            </a:r>
            <a:endParaRPr sz="2400"/>
          </a:p>
          <a:p>
            <a:pPr marL="0" lvl="0" indent="0" algn="l" rtl="0">
              <a:lnSpc>
                <a:spcPct val="150000"/>
              </a:lnSpc>
              <a:spcBef>
                <a:spcPts val="0"/>
              </a:spcBef>
              <a:spcAft>
                <a:spcPts val="0"/>
              </a:spcAft>
              <a:buNone/>
            </a:pP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2"/>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29</a:t>
            </a:fld>
            <a:endParaRPr sz="1300">
              <a:solidFill>
                <a:srgbClr val="000000"/>
              </a:solidFill>
            </a:endParaRPr>
          </a:p>
        </p:txBody>
      </p:sp>
      <p:pic>
        <p:nvPicPr>
          <p:cNvPr id="426" name="Google Shape;426;p42"/>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427" name="Google Shape;427;p42"/>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428" name="Google Shape;428;p42"/>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Target data</a:t>
            </a:r>
            <a:endParaRPr/>
          </a:p>
        </p:txBody>
      </p:sp>
      <p:sp>
        <p:nvSpPr>
          <p:cNvPr id="429" name="Google Shape;429;p42"/>
          <p:cNvSpPr txBox="1"/>
          <p:nvPr/>
        </p:nvSpPr>
        <p:spPr>
          <a:xfrm>
            <a:off x="456000" y="2208300"/>
            <a:ext cx="8232000" cy="2441400"/>
          </a:xfrm>
          <a:prstGeom prst="rect">
            <a:avLst/>
          </a:prstGeom>
          <a:noFill/>
          <a:ln>
            <a:noFill/>
          </a:ln>
        </p:spPr>
        <p:txBody>
          <a:bodyPr spcFirstLastPara="1" wrap="square" lIns="90000" tIns="45000" rIns="90000" bIns="45000" anchor="ctr" anchorCtr="1">
            <a:noAutofit/>
          </a:bodyPr>
          <a:lstStyle/>
          <a:p>
            <a:pPr marL="0" lvl="0" indent="0" algn="ctr" rtl="0">
              <a:lnSpc>
                <a:spcPct val="150000"/>
              </a:lnSpc>
              <a:spcBef>
                <a:spcPts val="0"/>
              </a:spcBef>
              <a:spcAft>
                <a:spcPts val="0"/>
              </a:spcAft>
              <a:buNone/>
            </a:pPr>
            <a:r>
              <a:rPr lang="pt-BR" sz="2400">
                <a:solidFill>
                  <a:srgbClr val="0F3318"/>
                </a:solidFill>
              </a:rPr>
              <a:t>Water level to Conselheiro Paulino</a:t>
            </a:r>
            <a:endParaRPr sz="2400">
              <a:solidFill>
                <a:srgbClr val="0F3318"/>
              </a:solidFill>
            </a:endParaRPr>
          </a:p>
          <a:p>
            <a:pPr marL="0" lvl="0" indent="0" algn="ctr" rtl="0">
              <a:lnSpc>
                <a:spcPct val="150000"/>
              </a:lnSpc>
              <a:spcBef>
                <a:spcPts val="0"/>
              </a:spcBef>
              <a:spcAft>
                <a:spcPts val="0"/>
              </a:spcAft>
              <a:buNone/>
            </a:pPr>
            <a:r>
              <a:rPr lang="pt-BR" sz="2400">
                <a:solidFill>
                  <a:srgbClr val="0F3318"/>
                </a:solidFill>
              </a:rPr>
              <a:t>To: 15, 30, 45, 60, 75, 90, 105 and 120 minutes in advance</a:t>
            </a:r>
            <a:endParaRPr sz="2400">
              <a:solidFill>
                <a:srgbClr val="0F331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340675" y="381000"/>
            <a:ext cx="8498400" cy="4729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pt-BR" sz="5400"/>
              <a:t>Introduction</a:t>
            </a:r>
            <a:endParaRPr sz="5400"/>
          </a:p>
        </p:txBody>
      </p:sp>
      <p:pic>
        <p:nvPicPr>
          <p:cNvPr id="104" name="Google Shape;104;p16"/>
          <p:cNvPicPr preferRelativeResize="0"/>
          <p:nvPr/>
        </p:nvPicPr>
        <p:blipFill>
          <a:blip r:embed="rId3">
            <a:alphaModFix amt="10000"/>
          </a:blip>
          <a:stretch>
            <a:fillRect/>
          </a:stretch>
        </p:blipFill>
        <p:spPr>
          <a:xfrm>
            <a:off x="7163450" y="0"/>
            <a:ext cx="1980550" cy="1980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3"/>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30</a:t>
            </a:fld>
            <a:endParaRPr sz="1300">
              <a:solidFill>
                <a:srgbClr val="000000"/>
              </a:solidFill>
            </a:endParaRPr>
          </a:p>
        </p:txBody>
      </p:sp>
      <p:pic>
        <p:nvPicPr>
          <p:cNvPr id="436" name="Google Shape;436;p43"/>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437" name="Google Shape;437;p43"/>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438" name="Google Shape;438;p43"/>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Set of tests</a:t>
            </a:r>
            <a:endParaRPr/>
          </a:p>
        </p:txBody>
      </p:sp>
      <p:sp>
        <p:nvSpPr>
          <p:cNvPr id="439" name="Google Shape;439;p43"/>
          <p:cNvSpPr txBox="1"/>
          <p:nvPr/>
        </p:nvSpPr>
        <p:spPr>
          <a:xfrm>
            <a:off x="438900" y="1517150"/>
            <a:ext cx="8266200" cy="3996300"/>
          </a:xfrm>
          <a:prstGeom prst="rect">
            <a:avLst/>
          </a:prstGeom>
          <a:noFill/>
          <a:ln>
            <a:noFill/>
          </a:ln>
        </p:spPr>
        <p:txBody>
          <a:bodyPr spcFirstLastPara="1" wrap="square" lIns="91425" tIns="91425" rIns="91425" bIns="91425" anchor="t" anchorCtr="0">
            <a:noAutofit/>
          </a:bodyPr>
          <a:lstStyle/>
          <a:p>
            <a:pPr marL="457200" lvl="0" indent="-381000" algn="just" rtl="0">
              <a:lnSpc>
                <a:spcPct val="200000"/>
              </a:lnSpc>
              <a:spcBef>
                <a:spcPts val="0"/>
              </a:spcBef>
              <a:spcAft>
                <a:spcPts val="0"/>
              </a:spcAft>
              <a:buSzPts val="2400"/>
              <a:buChar char="●"/>
            </a:pPr>
            <a:r>
              <a:rPr lang="pt-BR" sz="2400"/>
              <a:t>Three tests: </a:t>
            </a:r>
            <a:endParaRPr sz="2400"/>
          </a:p>
          <a:p>
            <a:pPr marL="914400" lvl="1" indent="-381000" algn="just" rtl="0">
              <a:lnSpc>
                <a:spcPct val="200000"/>
              </a:lnSpc>
              <a:spcBef>
                <a:spcPts val="0"/>
              </a:spcBef>
              <a:spcAft>
                <a:spcPts val="0"/>
              </a:spcAft>
              <a:buSzPts val="2400"/>
              <a:buChar char="○"/>
            </a:pPr>
            <a:r>
              <a:rPr lang="pt-BR" sz="2400"/>
              <a:t>Input: only water level data (5 stations) - 5 neurons</a:t>
            </a:r>
            <a:endParaRPr sz="2400"/>
          </a:p>
          <a:p>
            <a:pPr marL="914400" lvl="1" indent="-381000" algn="just" rtl="0">
              <a:lnSpc>
                <a:spcPct val="200000"/>
              </a:lnSpc>
              <a:spcBef>
                <a:spcPts val="0"/>
              </a:spcBef>
              <a:spcAft>
                <a:spcPts val="0"/>
              </a:spcAft>
              <a:buClr>
                <a:srgbClr val="000000"/>
              </a:buClr>
              <a:buSzPts val="2400"/>
              <a:buChar char="○"/>
            </a:pPr>
            <a:r>
              <a:rPr lang="pt-BR" sz="2400">
                <a:solidFill>
                  <a:srgbClr val="000000"/>
                </a:solidFill>
              </a:rPr>
              <a:t>Input: only rainfall data (5 stations) - 5 neurons</a:t>
            </a:r>
            <a:endParaRPr sz="2400">
              <a:solidFill>
                <a:srgbClr val="000000"/>
              </a:solidFill>
            </a:endParaRPr>
          </a:p>
          <a:p>
            <a:pPr marL="914400" lvl="1" indent="-381000" algn="just" rtl="0">
              <a:lnSpc>
                <a:spcPct val="200000"/>
              </a:lnSpc>
              <a:spcBef>
                <a:spcPts val="0"/>
              </a:spcBef>
              <a:spcAft>
                <a:spcPts val="0"/>
              </a:spcAft>
              <a:buSzPts val="2400"/>
              <a:buChar char="○"/>
            </a:pPr>
            <a:r>
              <a:rPr lang="pt-BR" sz="2400"/>
              <a:t>Input: both water level and rainfall data (5 stations) - 10 neurons</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4"/>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31</a:t>
            </a:fld>
            <a:endParaRPr sz="1300">
              <a:solidFill>
                <a:srgbClr val="000000"/>
              </a:solidFill>
            </a:endParaRPr>
          </a:p>
        </p:txBody>
      </p:sp>
      <p:pic>
        <p:nvPicPr>
          <p:cNvPr id="446" name="Google Shape;446;p44"/>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447" name="Google Shape;447;p44"/>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448" name="Google Shape;448;p44"/>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Results - NSE</a:t>
            </a:r>
            <a:endParaRPr/>
          </a:p>
        </p:txBody>
      </p:sp>
      <p:pic>
        <p:nvPicPr>
          <p:cNvPr id="449" name="Google Shape;449;p44"/>
          <p:cNvPicPr preferRelativeResize="0"/>
          <p:nvPr/>
        </p:nvPicPr>
        <p:blipFill>
          <a:blip r:embed="rId4">
            <a:alphaModFix/>
          </a:blip>
          <a:stretch>
            <a:fillRect/>
          </a:stretch>
        </p:blipFill>
        <p:spPr>
          <a:xfrm>
            <a:off x="842450" y="2019138"/>
            <a:ext cx="6715125" cy="3895725"/>
          </a:xfrm>
          <a:prstGeom prst="rect">
            <a:avLst/>
          </a:prstGeom>
          <a:noFill/>
          <a:ln>
            <a:noFill/>
          </a:ln>
        </p:spPr>
      </p:pic>
      <p:sp>
        <p:nvSpPr>
          <p:cNvPr id="450" name="Google Shape;450;p44"/>
          <p:cNvSpPr txBox="1"/>
          <p:nvPr/>
        </p:nvSpPr>
        <p:spPr>
          <a:xfrm>
            <a:off x="2437388" y="58547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
        <p:nvSpPr>
          <p:cNvPr id="451" name="Google Shape;451;p44"/>
          <p:cNvSpPr txBox="1"/>
          <p:nvPr/>
        </p:nvSpPr>
        <p:spPr>
          <a:xfrm>
            <a:off x="1178113" y="1578800"/>
            <a:ext cx="60438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solidFill>
                  <a:srgbClr val="695D46"/>
                </a:solidFill>
                <a:latin typeface="Open Sans"/>
                <a:ea typeface="Open Sans"/>
                <a:cs typeface="Open Sans"/>
                <a:sym typeface="Open Sans"/>
              </a:rPr>
              <a:t>Values of NSE for the different predictions</a:t>
            </a:r>
            <a:endParaRPr sz="2200">
              <a:solidFill>
                <a:srgbClr val="695D46"/>
              </a:solidFill>
              <a:latin typeface="Open Sans"/>
              <a:ea typeface="Open Sans"/>
              <a:cs typeface="Open Sans"/>
              <a:sym typeface="Open Sans"/>
            </a:endParaRPr>
          </a:p>
        </p:txBody>
      </p:sp>
      <p:sp>
        <p:nvSpPr>
          <p:cNvPr id="452" name="Google Shape;452;p44"/>
          <p:cNvSpPr/>
          <p:nvPr/>
        </p:nvSpPr>
        <p:spPr>
          <a:xfrm>
            <a:off x="5587550" y="2561300"/>
            <a:ext cx="1295100" cy="32280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3828100" y="2561300"/>
            <a:ext cx="1191900" cy="3228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2562025" y="2561300"/>
            <a:ext cx="1191900" cy="32280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32</a:t>
            </a:fld>
            <a:endParaRPr sz="1300">
              <a:solidFill>
                <a:srgbClr val="000000"/>
              </a:solidFill>
            </a:endParaRPr>
          </a:p>
        </p:txBody>
      </p:sp>
      <p:pic>
        <p:nvPicPr>
          <p:cNvPr id="461" name="Google Shape;461;p45"/>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462" name="Google Shape;462;p45"/>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463" name="Google Shape;463;p45"/>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Results - RMSE</a:t>
            </a:r>
            <a:endParaRPr/>
          </a:p>
        </p:txBody>
      </p:sp>
      <p:pic>
        <p:nvPicPr>
          <p:cNvPr id="464" name="Google Shape;464;p45"/>
          <p:cNvPicPr preferRelativeResize="0"/>
          <p:nvPr/>
        </p:nvPicPr>
        <p:blipFill>
          <a:blip r:embed="rId4">
            <a:alphaModFix/>
          </a:blip>
          <a:stretch>
            <a:fillRect/>
          </a:stretch>
        </p:blipFill>
        <p:spPr>
          <a:xfrm>
            <a:off x="1001075" y="2102000"/>
            <a:ext cx="6648450" cy="3838575"/>
          </a:xfrm>
          <a:prstGeom prst="rect">
            <a:avLst/>
          </a:prstGeom>
          <a:noFill/>
          <a:ln>
            <a:noFill/>
          </a:ln>
        </p:spPr>
      </p:pic>
      <p:sp>
        <p:nvSpPr>
          <p:cNvPr id="465" name="Google Shape;465;p45"/>
          <p:cNvSpPr txBox="1"/>
          <p:nvPr/>
        </p:nvSpPr>
        <p:spPr>
          <a:xfrm>
            <a:off x="2437388" y="58547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
        <p:nvSpPr>
          <p:cNvPr id="466" name="Google Shape;466;p45"/>
          <p:cNvSpPr txBox="1"/>
          <p:nvPr/>
        </p:nvSpPr>
        <p:spPr>
          <a:xfrm>
            <a:off x="1178113" y="1578800"/>
            <a:ext cx="60438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solidFill>
                  <a:srgbClr val="695D46"/>
                </a:solidFill>
                <a:latin typeface="Open Sans"/>
                <a:ea typeface="Open Sans"/>
                <a:cs typeface="Open Sans"/>
                <a:sym typeface="Open Sans"/>
              </a:rPr>
              <a:t>Values of RMSE for the different predictions</a:t>
            </a:r>
            <a:endParaRPr sz="2200">
              <a:solidFill>
                <a:srgbClr val="695D46"/>
              </a:solidFill>
              <a:latin typeface="Open Sans"/>
              <a:ea typeface="Open Sans"/>
              <a:cs typeface="Open Sans"/>
              <a:sym typeface="Open Sans"/>
            </a:endParaRPr>
          </a:p>
        </p:txBody>
      </p:sp>
      <p:sp>
        <p:nvSpPr>
          <p:cNvPr id="467" name="Google Shape;467;p45"/>
          <p:cNvSpPr/>
          <p:nvPr/>
        </p:nvSpPr>
        <p:spPr>
          <a:xfrm>
            <a:off x="5686225" y="2610625"/>
            <a:ext cx="1295100" cy="31866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5"/>
          <p:cNvSpPr/>
          <p:nvPr/>
        </p:nvSpPr>
        <p:spPr>
          <a:xfrm>
            <a:off x="2812275" y="2610625"/>
            <a:ext cx="986700" cy="31866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5"/>
          <p:cNvSpPr/>
          <p:nvPr/>
        </p:nvSpPr>
        <p:spPr>
          <a:xfrm>
            <a:off x="3976050" y="2589925"/>
            <a:ext cx="1191900" cy="3228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6"/>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33</a:t>
            </a:fld>
            <a:endParaRPr sz="1300">
              <a:solidFill>
                <a:srgbClr val="000000"/>
              </a:solidFill>
            </a:endParaRPr>
          </a:p>
        </p:txBody>
      </p:sp>
      <p:sp>
        <p:nvSpPr>
          <p:cNvPr id="476" name="Google Shape;476;p46"/>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Results</a:t>
            </a:r>
            <a:endParaRPr/>
          </a:p>
        </p:txBody>
      </p:sp>
      <p:cxnSp>
        <p:nvCxnSpPr>
          <p:cNvPr id="477" name="Google Shape;477;p46"/>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478" name="Google Shape;478;p46"/>
          <p:cNvPicPr preferRelativeResize="0"/>
          <p:nvPr/>
        </p:nvPicPr>
        <p:blipFill>
          <a:blip r:embed="rId3">
            <a:alphaModFix/>
          </a:blip>
          <a:stretch>
            <a:fillRect/>
          </a:stretch>
        </p:blipFill>
        <p:spPr>
          <a:xfrm>
            <a:off x="325725" y="2526801"/>
            <a:ext cx="8492551" cy="3086148"/>
          </a:xfrm>
          <a:prstGeom prst="rect">
            <a:avLst/>
          </a:prstGeom>
          <a:noFill/>
          <a:ln>
            <a:noFill/>
          </a:ln>
        </p:spPr>
      </p:pic>
      <p:sp>
        <p:nvSpPr>
          <p:cNvPr id="479" name="Google Shape;479;p46"/>
          <p:cNvSpPr txBox="1"/>
          <p:nvPr/>
        </p:nvSpPr>
        <p:spPr>
          <a:xfrm>
            <a:off x="636450" y="1793425"/>
            <a:ext cx="7871100" cy="523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pt-BR" sz="2200">
                <a:solidFill>
                  <a:srgbClr val="695D46"/>
                </a:solidFill>
                <a:latin typeface="Open Sans"/>
                <a:ea typeface="Open Sans"/>
                <a:cs typeface="Open Sans"/>
                <a:sym typeface="Open Sans"/>
              </a:rPr>
              <a:t>Observed and Predicted values</a:t>
            </a:r>
            <a:endParaRPr sz="2200">
              <a:solidFill>
                <a:srgbClr val="695D46"/>
              </a:solidFill>
              <a:latin typeface="Open Sans"/>
              <a:ea typeface="Open Sans"/>
              <a:cs typeface="Open Sans"/>
              <a:sym typeface="Open Sans"/>
            </a:endParaRPr>
          </a:p>
        </p:txBody>
      </p:sp>
      <p:pic>
        <p:nvPicPr>
          <p:cNvPr id="480" name="Google Shape;480;p46"/>
          <p:cNvPicPr preferRelativeResize="0"/>
          <p:nvPr/>
        </p:nvPicPr>
        <p:blipFill>
          <a:blip r:embed="rId4">
            <a:alphaModFix amt="10000"/>
          </a:blip>
          <a:stretch>
            <a:fillRect/>
          </a:stretch>
        </p:blipFill>
        <p:spPr>
          <a:xfrm>
            <a:off x="7163450" y="0"/>
            <a:ext cx="1980550" cy="1980550"/>
          </a:xfrm>
          <a:prstGeom prst="rect">
            <a:avLst/>
          </a:prstGeom>
          <a:noFill/>
          <a:ln>
            <a:noFill/>
          </a:ln>
        </p:spPr>
      </p:pic>
      <p:sp>
        <p:nvSpPr>
          <p:cNvPr id="481" name="Google Shape;481;p46"/>
          <p:cNvSpPr txBox="1"/>
          <p:nvPr/>
        </p:nvSpPr>
        <p:spPr>
          <a:xfrm>
            <a:off x="2684088" y="582312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7"/>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34</a:t>
            </a:fld>
            <a:endParaRPr sz="1300">
              <a:solidFill>
                <a:srgbClr val="000000"/>
              </a:solidFill>
            </a:endParaRPr>
          </a:p>
        </p:txBody>
      </p:sp>
      <p:sp>
        <p:nvSpPr>
          <p:cNvPr id="488" name="Google Shape;488;p47"/>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Results</a:t>
            </a:r>
            <a:endParaRPr/>
          </a:p>
        </p:txBody>
      </p:sp>
      <p:cxnSp>
        <p:nvCxnSpPr>
          <p:cNvPr id="489" name="Google Shape;489;p47"/>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490" name="Google Shape;490;p47"/>
          <p:cNvSpPr txBox="1"/>
          <p:nvPr/>
        </p:nvSpPr>
        <p:spPr>
          <a:xfrm>
            <a:off x="285750" y="1980550"/>
            <a:ext cx="85725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pt-BR" sz="2000">
                <a:solidFill>
                  <a:srgbClr val="695D46"/>
                </a:solidFill>
                <a:latin typeface="Open Sans"/>
                <a:ea typeface="Open Sans"/>
                <a:cs typeface="Open Sans"/>
                <a:sym typeface="Open Sans"/>
              </a:rPr>
              <a:t>Scatter plot between predicted and observed values</a:t>
            </a:r>
            <a:endParaRPr sz="2000">
              <a:solidFill>
                <a:srgbClr val="695D46"/>
              </a:solidFill>
              <a:latin typeface="Open Sans"/>
              <a:ea typeface="Open Sans"/>
              <a:cs typeface="Open Sans"/>
              <a:sym typeface="Open Sans"/>
            </a:endParaRPr>
          </a:p>
        </p:txBody>
      </p:sp>
      <p:pic>
        <p:nvPicPr>
          <p:cNvPr id="491" name="Google Shape;491;p47"/>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492" name="Google Shape;492;p47"/>
          <p:cNvSpPr txBox="1"/>
          <p:nvPr/>
        </p:nvSpPr>
        <p:spPr>
          <a:xfrm>
            <a:off x="2684088" y="56257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pic>
        <p:nvPicPr>
          <p:cNvPr id="493" name="Google Shape;493;p47"/>
          <p:cNvPicPr preferRelativeResize="0"/>
          <p:nvPr/>
        </p:nvPicPr>
        <p:blipFill>
          <a:blip r:embed="rId4">
            <a:alphaModFix/>
          </a:blip>
          <a:stretch>
            <a:fillRect/>
          </a:stretch>
        </p:blipFill>
        <p:spPr>
          <a:xfrm>
            <a:off x="1708225" y="2395000"/>
            <a:ext cx="5127917" cy="3230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8"/>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35</a:t>
            </a:fld>
            <a:endParaRPr sz="1300">
              <a:solidFill>
                <a:srgbClr val="000000"/>
              </a:solidFill>
            </a:endParaRPr>
          </a:p>
        </p:txBody>
      </p:sp>
      <p:sp>
        <p:nvSpPr>
          <p:cNvPr id="500" name="Google Shape;500;p48"/>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1 - Conclusions</a:t>
            </a:r>
            <a:endParaRPr/>
          </a:p>
        </p:txBody>
      </p:sp>
      <p:cxnSp>
        <p:nvCxnSpPr>
          <p:cNvPr id="501" name="Google Shape;501;p48"/>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502" name="Google Shape;502;p48"/>
          <p:cNvSpPr txBox="1"/>
          <p:nvPr/>
        </p:nvSpPr>
        <p:spPr>
          <a:xfrm>
            <a:off x="285750" y="1176675"/>
            <a:ext cx="85725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endParaRPr sz="2000">
              <a:solidFill>
                <a:srgbClr val="695D46"/>
              </a:solidFill>
              <a:latin typeface="Open Sans"/>
              <a:ea typeface="Open Sans"/>
              <a:cs typeface="Open Sans"/>
              <a:sym typeface="Open Sans"/>
            </a:endParaRPr>
          </a:p>
        </p:txBody>
      </p:sp>
      <p:pic>
        <p:nvPicPr>
          <p:cNvPr id="503" name="Google Shape;503;p48"/>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504" name="Google Shape;504;p48"/>
          <p:cNvSpPr txBox="1"/>
          <p:nvPr/>
        </p:nvSpPr>
        <p:spPr>
          <a:xfrm>
            <a:off x="372625" y="2447750"/>
            <a:ext cx="7904100" cy="16623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SzPts val="2400"/>
              <a:buFont typeface="Open Sans"/>
              <a:buChar char="●"/>
            </a:pPr>
            <a:r>
              <a:rPr lang="pt-BR" sz="2400">
                <a:latin typeface="Open Sans"/>
                <a:ea typeface="Open Sans"/>
                <a:cs typeface="Open Sans"/>
                <a:sym typeface="Open Sans"/>
              </a:rPr>
              <a:t>Good agreement for 15 minutes forecast</a:t>
            </a:r>
            <a:endParaRPr sz="2400">
              <a:latin typeface="Open Sans"/>
              <a:ea typeface="Open Sans"/>
              <a:cs typeface="Open Sans"/>
              <a:sym typeface="Open Sans"/>
            </a:endParaRPr>
          </a:p>
          <a:p>
            <a:pPr marL="457200" lvl="0" indent="-381000" algn="l" rtl="0">
              <a:lnSpc>
                <a:spcPct val="150000"/>
              </a:lnSpc>
              <a:spcBef>
                <a:spcPts val="0"/>
              </a:spcBef>
              <a:spcAft>
                <a:spcPts val="0"/>
              </a:spcAft>
              <a:buSzPts val="2400"/>
              <a:buFont typeface="Open Sans"/>
              <a:buChar char="●"/>
            </a:pPr>
            <a:r>
              <a:rPr lang="pt-BR" sz="2400">
                <a:latin typeface="Open Sans"/>
                <a:ea typeface="Open Sans"/>
                <a:cs typeface="Open Sans"/>
                <a:sym typeface="Open Sans"/>
              </a:rPr>
              <a:t>Good agreement even for 2 hours forecast</a:t>
            </a:r>
            <a:endParaRPr sz="2400">
              <a:latin typeface="Open Sans"/>
              <a:ea typeface="Open Sans"/>
              <a:cs typeface="Open Sans"/>
              <a:sym typeface="Open Sans"/>
            </a:endParaRPr>
          </a:p>
          <a:p>
            <a:pPr marL="457200" lvl="0" indent="-381000" algn="l" rtl="0">
              <a:lnSpc>
                <a:spcPct val="150000"/>
              </a:lnSpc>
              <a:spcBef>
                <a:spcPts val="0"/>
              </a:spcBef>
              <a:spcAft>
                <a:spcPts val="0"/>
              </a:spcAft>
              <a:buSzPts val="2400"/>
              <a:buFont typeface="Open Sans"/>
              <a:buChar char="●"/>
            </a:pPr>
            <a:r>
              <a:rPr lang="pt-BR" sz="2400">
                <a:latin typeface="Open Sans"/>
                <a:ea typeface="Open Sans"/>
                <a:cs typeface="Open Sans"/>
                <a:sym typeface="Open Sans"/>
              </a:rPr>
              <a:t>Predictions using only rainfall data did not succeed</a:t>
            </a:r>
            <a:endParaRPr sz="2400">
              <a:latin typeface="Open Sans"/>
              <a:ea typeface="Open Sans"/>
              <a:cs typeface="Open Sans"/>
              <a:sym typeface="Open Sans"/>
            </a:endParaRPr>
          </a:p>
        </p:txBody>
      </p:sp>
      <p:sp>
        <p:nvSpPr>
          <p:cNvPr id="505" name="Google Shape;505;p48"/>
          <p:cNvSpPr txBox="1"/>
          <p:nvPr/>
        </p:nvSpPr>
        <p:spPr>
          <a:xfrm>
            <a:off x="2123700" y="4888525"/>
            <a:ext cx="1176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latin typeface="Open Sans"/>
                <a:ea typeface="Open Sans"/>
                <a:cs typeface="Open Sans"/>
                <a:sym typeface="Open Sans"/>
              </a:rPr>
              <a:t>Current</a:t>
            </a:r>
            <a:endParaRPr sz="2000">
              <a:latin typeface="Open Sans"/>
              <a:ea typeface="Open Sans"/>
              <a:cs typeface="Open Sans"/>
              <a:sym typeface="Open Sans"/>
            </a:endParaRPr>
          </a:p>
        </p:txBody>
      </p:sp>
      <p:sp>
        <p:nvSpPr>
          <p:cNvPr id="506" name="Google Shape;506;p48"/>
          <p:cNvSpPr txBox="1"/>
          <p:nvPr/>
        </p:nvSpPr>
        <p:spPr>
          <a:xfrm>
            <a:off x="5100375" y="4888525"/>
            <a:ext cx="1445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latin typeface="Open Sans"/>
                <a:ea typeface="Open Sans"/>
                <a:cs typeface="Open Sans"/>
                <a:sym typeface="Open Sans"/>
              </a:rPr>
              <a:t>Future</a:t>
            </a:r>
            <a:endParaRPr sz="2000">
              <a:latin typeface="Open Sans"/>
              <a:ea typeface="Open Sans"/>
              <a:cs typeface="Open Sans"/>
              <a:sym typeface="Open Sans"/>
            </a:endParaRPr>
          </a:p>
        </p:txBody>
      </p:sp>
      <p:sp>
        <p:nvSpPr>
          <p:cNvPr id="507" name="Google Shape;507;p48"/>
          <p:cNvSpPr/>
          <p:nvPr/>
        </p:nvSpPr>
        <p:spPr>
          <a:xfrm>
            <a:off x="3769525" y="4829125"/>
            <a:ext cx="861000" cy="611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solidFill>
                  <a:schemeClr val="lt1"/>
                </a:solidFill>
              </a:rPr>
              <a:t>RNA</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9"/>
          <p:cNvSpPr txBox="1">
            <a:spLocks noGrp="1"/>
          </p:cNvSpPr>
          <p:nvPr>
            <p:ph type="title"/>
          </p:nvPr>
        </p:nvSpPr>
        <p:spPr>
          <a:xfrm>
            <a:off x="340675" y="1138925"/>
            <a:ext cx="8498400" cy="4567800"/>
          </a:xfrm>
          <a:prstGeom prst="rect">
            <a:avLst/>
          </a:prstGeom>
        </p:spPr>
        <p:txBody>
          <a:bodyPr spcFirstLastPara="1" wrap="square" lIns="91425" tIns="45700" rIns="91425" bIns="45700" anchor="ctr" anchorCtr="0">
            <a:noAutofit/>
          </a:bodyPr>
          <a:lstStyle/>
          <a:p>
            <a:pPr marL="0" lvl="0" indent="0" algn="ctr" rtl="0">
              <a:lnSpc>
                <a:spcPct val="150000"/>
              </a:lnSpc>
              <a:spcBef>
                <a:spcPts val="0"/>
              </a:spcBef>
              <a:spcAft>
                <a:spcPts val="0"/>
              </a:spcAft>
              <a:buNone/>
            </a:pPr>
            <a:r>
              <a:rPr lang="pt-BR" sz="5400">
                <a:solidFill>
                  <a:srgbClr val="307BF3"/>
                </a:solidFill>
              </a:rPr>
              <a:t>Case study 2:</a:t>
            </a:r>
            <a:endParaRPr sz="5400">
              <a:solidFill>
                <a:srgbClr val="307BF3"/>
              </a:solidFill>
            </a:endParaRPr>
          </a:p>
          <a:p>
            <a:pPr marL="0" lvl="0" indent="0" algn="ctr" rtl="0">
              <a:lnSpc>
                <a:spcPct val="150000"/>
              </a:lnSpc>
              <a:spcBef>
                <a:spcPts val="0"/>
              </a:spcBef>
              <a:spcAft>
                <a:spcPts val="0"/>
              </a:spcAft>
              <a:buNone/>
            </a:pPr>
            <a:endParaRPr sz="5400"/>
          </a:p>
          <a:p>
            <a:pPr marL="0" lvl="0" indent="0" algn="ctr" rtl="0">
              <a:lnSpc>
                <a:spcPct val="150000"/>
              </a:lnSpc>
              <a:spcBef>
                <a:spcPts val="0"/>
              </a:spcBef>
              <a:spcAft>
                <a:spcPts val="0"/>
              </a:spcAft>
              <a:buNone/>
            </a:pPr>
            <a:r>
              <a:rPr lang="pt-BR" sz="5400"/>
              <a:t>Empirical hydrological forecast with data from weather radar</a:t>
            </a:r>
            <a:endParaRPr sz="5400"/>
          </a:p>
        </p:txBody>
      </p:sp>
      <p:pic>
        <p:nvPicPr>
          <p:cNvPr id="514" name="Google Shape;514;p49"/>
          <p:cNvPicPr preferRelativeResize="0"/>
          <p:nvPr/>
        </p:nvPicPr>
        <p:blipFill>
          <a:blip r:embed="rId3">
            <a:alphaModFix amt="10000"/>
          </a:blip>
          <a:stretch>
            <a:fillRect/>
          </a:stretch>
        </p:blipFill>
        <p:spPr>
          <a:xfrm>
            <a:off x="7163450" y="0"/>
            <a:ext cx="1980550" cy="1980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50"/>
          <p:cNvPicPr preferRelativeResize="0"/>
          <p:nvPr/>
        </p:nvPicPr>
        <p:blipFill>
          <a:blip r:embed="rId3">
            <a:alphaModFix/>
          </a:blip>
          <a:stretch>
            <a:fillRect/>
          </a:stretch>
        </p:blipFill>
        <p:spPr>
          <a:xfrm>
            <a:off x="4221355" y="1645149"/>
            <a:ext cx="4621075" cy="4473526"/>
          </a:xfrm>
          <a:prstGeom prst="rect">
            <a:avLst/>
          </a:prstGeom>
          <a:noFill/>
          <a:ln>
            <a:noFill/>
          </a:ln>
        </p:spPr>
      </p:pic>
      <p:sp>
        <p:nvSpPr>
          <p:cNvPr id="521" name="Google Shape;521;p50"/>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37</a:t>
            </a:fld>
            <a:endParaRPr sz="1300">
              <a:solidFill>
                <a:srgbClr val="000000"/>
              </a:solidFill>
            </a:endParaRPr>
          </a:p>
        </p:txBody>
      </p:sp>
      <p:cxnSp>
        <p:nvCxnSpPr>
          <p:cNvPr id="522" name="Google Shape;522;p50"/>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523" name="Google Shape;523;p50"/>
          <p:cNvPicPr preferRelativeResize="0"/>
          <p:nvPr/>
        </p:nvPicPr>
        <p:blipFill>
          <a:blip r:embed="rId4">
            <a:alphaModFix amt="10000"/>
          </a:blip>
          <a:stretch>
            <a:fillRect/>
          </a:stretch>
        </p:blipFill>
        <p:spPr>
          <a:xfrm>
            <a:off x="7163450" y="0"/>
            <a:ext cx="1980550" cy="1980550"/>
          </a:xfrm>
          <a:prstGeom prst="rect">
            <a:avLst/>
          </a:prstGeom>
          <a:noFill/>
          <a:ln>
            <a:noFill/>
          </a:ln>
        </p:spPr>
      </p:pic>
      <p:sp>
        <p:nvSpPr>
          <p:cNvPr id="524" name="Google Shape;524;p50"/>
          <p:cNvSpPr/>
          <p:nvPr/>
        </p:nvSpPr>
        <p:spPr>
          <a:xfrm>
            <a:off x="7076575" y="3620250"/>
            <a:ext cx="325800" cy="323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Input data</a:t>
            </a:r>
            <a:endParaRPr/>
          </a:p>
        </p:txBody>
      </p:sp>
      <p:sp>
        <p:nvSpPr>
          <p:cNvPr id="526" name="Google Shape;526;p50"/>
          <p:cNvSpPr txBox="1"/>
          <p:nvPr/>
        </p:nvSpPr>
        <p:spPr>
          <a:xfrm>
            <a:off x="4765050" y="62710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
        <p:nvSpPr>
          <p:cNvPr id="527" name="Google Shape;527;p50"/>
          <p:cNvSpPr txBox="1"/>
          <p:nvPr/>
        </p:nvSpPr>
        <p:spPr>
          <a:xfrm>
            <a:off x="220175" y="1164000"/>
            <a:ext cx="6522000" cy="3704400"/>
          </a:xfrm>
          <a:prstGeom prst="rect">
            <a:avLst/>
          </a:prstGeom>
          <a:noFill/>
          <a:ln>
            <a:noFill/>
          </a:ln>
        </p:spPr>
        <p:txBody>
          <a:bodyPr spcFirstLastPara="1" wrap="square" lIns="90000" tIns="45000" rIns="90000" bIns="45000" anchor="ctr" anchorCtr="1">
            <a:noAutofit/>
          </a:bodyPr>
          <a:lstStyle/>
          <a:p>
            <a:pPr marL="457200" lvl="0" indent="-368300" algn="just" rtl="0">
              <a:lnSpc>
                <a:spcPct val="150000"/>
              </a:lnSpc>
              <a:spcBef>
                <a:spcPts val="0"/>
              </a:spcBef>
              <a:spcAft>
                <a:spcPts val="0"/>
              </a:spcAft>
              <a:buClr>
                <a:srgbClr val="695D46"/>
              </a:buClr>
              <a:buSzPts val="2200"/>
              <a:buFont typeface="Open Sans"/>
              <a:buChar char="●"/>
            </a:pPr>
            <a:r>
              <a:rPr lang="pt-BR" sz="2200" dirty="0">
                <a:solidFill>
                  <a:srgbClr val="695D46"/>
                </a:solidFill>
                <a:latin typeface="Open Sans"/>
                <a:ea typeface="Open Sans"/>
                <a:cs typeface="Open Sans"/>
                <a:sym typeface="Open Sans"/>
              </a:rPr>
              <a:t>Radar Pico do Couto - DECEA</a:t>
            </a:r>
            <a:endParaRPr sz="2200" dirty="0">
              <a:solidFill>
                <a:srgbClr val="695D46"/>
              </a:solidFill>
              <a:latin typeface="Open Sans"/>
              <a:ea typeface="Open Sans"/>
              <a:cs typeface="Open Sans"/>
              <a:sym typeface="Open Sans"/>
            </a:endParaRPr>
          </a:p>
          <a:p>
            <a:pPr marL="457200" lvl="0" indent="-368300" algn="just" rtl="0">
              <a:lnSpc>
                <a:spcPct val="150000"/>
              </a:lnSpc>
              <a:spcBef>
                <a:spcPts val="0"/>
              </a:spcBef>
              <a:spcAft>
                <a:spcPts val="0"/>
              </a:spcAft>
              <a:buClr>
                <a:srgbClr val="695D46"/>
              </a:buClr>
              <a:buSzPts val="2200"/>
              <a:buFont typeface="Open Sans"/>
              <a:buChar char="●"/>
            </a:pPr>
            <a:r>
              <a:rPr lang="pt-BR" sz="2200" dirty="0" err="1">
                <a:solidFill>
                  <a:schemeClr val="dk2"/>
                </a:solidFill>
                <a:latin typeface="Open Sans"/>
                <a:ea typeface="Open Sans"/>
                <a:cs typeface="Open Sans"/>
                <a:sym typeface="Open Sans"/>
              </a:rPr>
              <a:t>Spatial</a:t>
            </a:r>
            <a:r>
              <a:rPr lang="pt-BR" sz="2200" dirty="0">
                <a:solidFill>
                  <a:schemeClr val="dk2"/>
                </a:solidFill>
                <a:latin typeface="Open Sans"/>
                <a:ea typeface="Open Sans"/>
                <a:cs typeface="Open Sans"/>
                <a:sym typeface="Open Sans"/>
              </a:rPr>
              <a:t> </a:t>
            </a:r>
            <a:r>
              <a:rPr lang="pt-BR" sz="2200" dirty="0" err="1">
                <a:solidFill>
                  <a:schemeClr val="dk2"/>
                </a:solidFill>
                <a:latin typeface="Open Sans"/>
                <a:ea typeface="Open Sans"/>
                <a:cs typeface="Open Sans"/>
                <a:sym typeface="Open Sans"/>
              </a:rPr>
              <a:t>Resolution</a:t>
            </a:r>
            <a:r>
              <a:rPr lang="pt-BR" sz="2200" dirty="0">
                <a:solidFill>
                  <a:srgbClr val="695D46"/>
                </a:solidFill>
                <a:latin typeface="Open Sans"/>
                <a:ea typeface="Open Sans"/>
                <a:cs typeface="Open Sans"/>
                <a:sym typeface="Open Sans"/>
              </a:rPr>
              <a:t>: ~ 1km</a:t>
            </a:r>
            <a:endParaRPr sz="2200" dirty="0">
              <a:solidFill>
                <a:srgbClr val="695D46"/>
              </a:solidFill>
              <a:latin typeface="Open Sans"/>
              <a:ea typeface="Open Sans"/>
              <a:cs typeface="Open Sans"/>
              <a:sym typeface="Open Sans"/>
            </a:endParaRPr>
          </a:p>
          <a:p>
            <a:pPr marL="457200" lvl="0" indent="-368300" algn="just" rtl="0">
              <a:lnSpc>
                <a:spcPct val="150000"/>
              </a:lnSpc>
              <a:spcBef>
                <a:spcPts val="0"/>
              </a:spcBef>
              <a:spcAft>
                <a:spcPts val="0"/>
              </a:spcAft>
              <a:buClr>
                <a:srgbClr val="695D46"/>
              </a:buClr>
              <a:buSzPts val="2200"/>
              <a:buFont typeface="Open Sans"/>
              <a:buChar char="●"/>
            </a:pPr>
            <a:r>
              <a:rPr lang="pt-BR" sz="2200" dirty="0">
                <a:solidFill>
                  <a:schemeClr val="dk2"/>
                </a:solidFill>
                <a:latin typeface="Open Sans"/>
                <a:ea typeface="Open Sans"/>
                <a:cs typeface="Open Sans"/>
                <a:sym typeface="Open Sans"/>
              </a:rPr>
              <a:t>Temporal </a:t>
            </a:r>
            <a:r>
              <a:rPr lang="pt-BR" sz="2200" dirty="0" err="1">
                <a:solidFill>
                  <a:schemeClr val="dk2"/>
                </a:solidFill>
                <a:latin typeface="Open Sans"/>
                <a:ea typeface="Open Sans"/>
                <a:cs typeface="Open Sans"/>
                <a:sym typeface="Open Sans"/>
              </a:rPr>
              <a:t>Resolution</a:t>
            </a:r>
            <a:r>
              <a:rPr lang="pt-BR" sz="2200" dirty="0">
                <a:solidFill>
                  <a:srgbClr val="695D46"/>
                </a:solidFill>
                <a:latin typeface="Open Sans"/>
                <a:ea typeface="Open Sans"/>
                <a:cs typeface="Open Sans"/>
                <a:sym typeface="Open Sans"/>
              </a:rPr>
              <a:t>: 15 min.</a:t>
            </a:r>
            <a:endParaRPr sz="2200" dirty="0">
              <a:solidFill>
                <a:srgbClr val="695D46"/>
              </a:solidFill>
              <a:latin typeface="Open Sans"/>
              <a:ea typeface="Open Sans"/>
              <a:cs typeface="Open Sans"/>
              <a:sym typeface="Open Sans"/>
            </a:endParaRPr>
          </a:p>
          <a:p>
            <a:pPr marL="457200" lvl="0" indent="-368300" algn="just" rtl="0">
              <a:lnSpc>
                <a:spcPct val="150000"/>
              </a:lnSpc>
              <a:spcBef>
                <a:spcPts val="0"/>
              </a:spcBef>
              <a:spcAft>
                <a:spcPts val="0"/>
              </a:spcAft>
              <a:buClr>
                <a:srgbClr val="695D46"/>
              </a:buClr>
              <a:buSzPts val="2200"/>
              <a:buFont typeface="Open Sans"/>
              <a:buChar char="●"/>
            </a:pPr>
            <a:r>
              <a:rPr lang="pt-BR" sz="2200" dirty="0" err="1">
                <a:solidFill>
                  <a:srgbClr val="695D46"/>
                </a:solidFill>
                <a:latin typeface="Open Sans"/>
                <a:ea typeface="Open Sans"/>
                <a:cs typeface="Open Sans"/>
                <a:sym typeface="Open Sans"/>
              </a:rPr>
              <a:t>Product</a:t>
            </a:r>
            <a:r>
              <a:rPr lang="pt-BR" sz="2200" dirty="0">
                <a:solidFill>
                  <a:srgbClr val="695D46"/>
                </a:solidFill>
                <a:latin typeface="Open Sans"/>
                <a:ea typeface="Open Sans"/>
                <a:cs typeface="Open Sans"/>
                <a:sym typeface="Open Sans"/>
              </a:rPr>
              <a:t>: CAPPI - 3km</a:t>
            </a:r>
            <a:endParaRPr sz="2200" dirty="0">
              <a:solidFill>
                <a:srgbClr val="695D46"/>
              </a:solidFill>
              <a:latin typeface="Open Sans"/>
              <a:ea typeface="Open Sans"/>
              <a:cs typeface="Open Sans"/>
              <a:sym typeface="Open Sans"/>
            </a:endParaRPr>
          </a:p>
          <a:p>
            <a:pPr marL="457200" lvl="0" indent="-368300" algn="just" rtl="0">
              <a:lnSpc>
                <a:spcPct val="150000"/>
              </a:lnSpc>
              <a:spcBef>
                <a:spcPts val="0"/>
              </a:spcBef>
              <a:spcAft>
                <a:spcPts val="0"/>
              </a:spcAft>
              <a:buClr>
                <a:srgbClr val="695D46"/>
              </a:buClr>
              <a:buSzPts val="2200"/>
              <a:buFont typeface="Open Sans"/>
              <a:buChar char="●"/>
            </a:pPr>
            <a:r>
              <a:rPr lang="pt-BR" sz="2200">
                <a:solidFill>
                  <a:srgbClr val="695D46"/>
                </a:solidFill>
                <a:latin typeface="Open Sans"/>
                <a:ea typeface="Open Sans"/>
                <a:cs typeface="Open Sans"/>
                <a:sym typeface="Open Sans"/>
              </a:rPr>
              <a:t>01/12/2011 - </a:t>
            </a:r>
            <a:r>
              <a:rPr lang="pt-BR" sz="2200" smtClean="0">
                <a:solidFill>
                  <a:srgbClr val="695D46"/>
                </a:solidFill>
                <a:latin typeface="Open Sans"/>
                <a:ea typeface="Open Sans"/>
                <a:cs typeface="Open Sans"/>
                <a:sym typeface="Open Sans"/>
              </a:rPr>
              <a:t>31/03/2013</a:t>
            </a:r>
          </a:p>
          <a:p>
            <a:pPr marL="457200" indent="-368300" algn="just">
              <a:lnSpc>
                <a:spcPct val="150000"/>
              </a:lnSpc>
              <a:buClr>
                <a:srgbClr val="695D46"/>
              </a:buClr>
              <a:buSzPts val="2200"/>
              <a:buFont typeface="Open Sans"/>
              <a:buChar char="●"/>
            </a:pPr>
            <a:r>
              <a:rPr lang="en-US" sz="2000">
                <a:solidFill>
                  <a:srgbClr val="0F3318"/>
                </a:solidFill>
              </a:rPr>
              <a:t>December 1,  2011 and March 24, 2013</a:t>
            </a:r>
          </a:p>
          <a:p>
            <a:pPr marL="457200" lvl="0" indent="-368300" algn="just" rtl="0">
              <a:lnSpc>
                <a:spcPct val="150000"/>
              </a:lnSpc>
              <a:spcBef>
                <a:spcPts val="0"/>
              </a:spcBef>
              <a:spcAft>
                <a:spcPts val="0"/>
              </a:spcAft>
              <a:buClr>
                <a:srgbClr val="695D46"/>
              </a:buClr>
              <a:buSzPts val="2200"/>
              <a:buFont typeface="Open Sans"/>
              <a:buChar char="●"/>
            </a:pPr>
            <a:endParaRPr sz="2200">
              <a:solidFill>
                <a:srgbClr val="695D46"/>
              </a:solidFill>
              <a:latin typeface="Open Sans"/>
              <a:ea typeface="Open Sans"/>
              <a:cs typeface="Open Sans"/>
              <a:sym typeface="Open Sans"/>
            </a:endParaRPr>
          </a:p>
          <a:p>
            <a:pPr marL="457200" lvl="0" indent="-368300" algn="just" rtl="0">
              <a:lnSpc>
                <a:spcPct val="150000"/>
              </a:lnSpc>
              <a:spcBef>
                <a:spcPts val="0"/>
              </a:spcBef>
              <a:spcAft>
                <a:spcPts val="0"/>
              </a:spcAft>
              <a:buClr>
                <a:srgbClr val="695D46"/>
              </a:buClr>
              <a:buSzPts val="2200"/>
              <a:buFont typeface="Open Sans"/>
              <a:buChar char="●"/>
            </a:pPr>
            <a:r>
              <a:rPr lang="pt-BR" sz="2200" dirty="0" err="1">
                <a:solidFill>
                  <a:srgbClr val="695D46"/>
                </a:solidFill>
                <a:latin typeface="Open Sans"/>
                <a:ea typeface="Open Sans"/>
                <a:cs typeface="Open Sans"/>
                <a:sym typeface="Open Sans"/>
              </a:rPr>
              <a:t>Samples</a:t>
            </a:r>
            <a:r>
              <a:rPr lang="pt-BR" sz="2200" dirty="0">
                <a:solidFill>
                  <a:srgbClr val="695D46"/>
                </a:solidFill>
                <a:latin typeface="Open Sans"/>
                <a:ea typeface="Open Sans"/>
                <a:cs typeface="Open Sans"/>
                <a:sym typeface="Open Sans"/>
              </a:rPr>
              <a:t>: 32271 </a:t>
            </a:r>
            <a:endParaRPr sz="2200" dirty="0">
              <a:solidFill>
                <a:srgbClr val="695D46"/>
              </a:solidFill>
              <a:latin typeface="Open Sans"/>
              <a:ea typeface="Open Sans"/>
              <a:cs typeface="Open Sans"/>
              <a:sym typeface="Open Sans"/>
            </a:endParaRPr>
          </a:p>
          <a:p>
            <a:pPr marL="457200" lvl="0" indent="0" algn="just" rtl="0">
              <a:lnSpc>
                <a:spcPct val="150000"/>
              </a:lnSpc>
              <a:spcBef>
                <a:spcPts val="0"/>
              </a:spcBef>
              <a:spcAft>
                <a:spcPts val="0"/>
              </a:spcAft>
              <a:buNone/>
            </a:pPr>
            <a:r>
              <a:rPr lang="pt-BR" sz="2200" dirty="0">
                <a:solidFill>
                  <a:srgbClr val="695D46"/>
                </a:solidFill>
                <a:latin typeface="Open Sans"/>
                <a:ea typeface="Open Sans"/>
                <a:cs typeface="Open Sans"/>
                <a:sym typeface="Open Sans"/>
              </a:rPr>
              <a:t>(~69% </a:t>
            </a:r>
            <a:r>
              <a:rPr lang="pt-BR" sz="2200" dirty="0" err="1">
                <a:solidFill>
                  <a:srgbClr val="695D46"/>
                </a:solidFill>
                <a:latin typeface="Open Sans"/>
                <a:ea typeface="Open Sans"/>
                <a:cs typeface="Open Sans"/>
                <a:sym typeface="Open Sans"/>
              </a:rPr>
              <a:t>of</a:t>
            </a:r>
            <a:r>
              <a:rPr lang="pt-BR" sz="2200" dirty="0">
                <a:solidFill>
                  <a:srgbClr val="695D46"/>
                </a:solidFill>
                <a:latin typeface="Open Sans"/>
                <a:ea typeface="Open Sans"/>
                <a:cs typeface="Open Sans"/>
                <a:sym typeface="Open Sans"/>
              </a:rPr>
              <a:t> </a:t>
            </a:r>
            <a:r>
              <a:rPr lang="pt-BR" sz="2200" dirty="0" err="1">
                <a:solidFill>
                  <a:srgbClr val="695D46"/>
                </a:solidFill>
                <a:latin typeface="Open Sans"/>
                <a:ea typeface="Open Sans"/>
                <a:cs typeface="Open Sans"/>
                <a:sym typeface="Open Sans"/>
              </a:rPr>
              <a:t>the</a:t>
            </a:r>
            <a:r>
              <a:rPr lang="pt-BR" sz="2200" dirty="0">
                <a:solidFill>
                  <a:srgbClr val="695D46"/>
                </a:solidFill>
                <a:latin typeface="Open Sans"/>
                <a:ea typeface="Open Sans"/>
                <a:cs typeface="Open Sans"/>
                <a:sym typeface="Open Sans"/>
              </a:rPr>
              <a:t> total)</a:t>
            </a:r>
            <a:endParaRPr sz="2200" dirty="0">
              <a:solidFill>
                <a:srgbClr val="695D46"/>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1"/>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38</a:t>
            </a:fld>
            <a:endParaRPr sz="1300">
              <a:solidFill>
                <a:srgbClr val="000000"/>
              </a:solidFill>
            </a:endParaRPr>
          </a:p>
        </p:txBody>
      </p:sp>
      <p:cxnSp>
        <p:nvCxnSpPr>
          <p:cNvPr id="534" name="Google Shape;534;p51"/>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535" name="Google Shape;535;p51"/>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536" name="Google Shape;536;p51"/>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Input data</a:t>
            </a:r>
            <a:endParaRPr/>
          </a:p>
        </p:txBody>
      </p:sp>
      <p:pic>
        <p:nvPicPr>
          <p:cNvPr id="537" name="Google Shape;537;p51"/>
          <p:cNvPicPr preferRelativeResize="0"/>
          <p:nvPr/>
        </p:nvPicPr>
        <p:blipFill>
          <a:blip r:embed="rId4">
            <a:alphaModFix/>
          </a:blip>
          <a:stretch>
            <a:fillRect/>
          </a:stretch>
        </p:blipFill>
        <p:spPr>
          <a:xfrm>
            <a:off x="477325" y="1183488"/>
            <a:ext cx="5474675" cy="4835000"/>
          </a:xfrm>
          <a:prstGeom prst="rect">
            <a:avLst/>
          </a:prstGeom>
          <a:noFill/>
          <a:ln>
            <a:noFill/>
          </a:ln>
        </p:spPr>
      </p:pic>
      <p:sp>
        <p:nvSpPr>
          <p:cNvPr id="538" name="Google Shape;538;p51"/>
          <p:cNvSpPr txBox="1"/>
          <p:nvPr/>
        </p:nvSpPr>
        <p:spPr>
          <a:xfrm>
            <a:off x="5652750" y="2998038"/>
            <a:ext cx="22965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378 radar grid points</a:t>
            </a:r>
            <a:endParaRPr sz="2200">
              <a:latin typeface="Open Sans"/>
              <a:ea typeface="Open Sans"/>
              <a:cs typeface="Open Sans"/>
              <a:sym typeface="Open Sans"/>
            </a:endParaRPr>
          </a:p>
        </p:txBody>
      </p:sp>
      <p:sp>
        <p:nvSpPr>
          <p:cNvPr id="539" name="Google Shape;539;p51"/>
          <p:cNvSpPr txBox="1"/>
          <p:nvPr/>
        </p:nvSpPr>
        <p:spPr>
          <a:xfrm>
            <a:off x="592025" y="60184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39</a:t>
            </a:fld>
            <a:endParaRPr sz="1300">
              <a:solidFill>
                <a:srgbClr val="000000"/>
              </a:solidFill>
            </a:endParaRPr>
          </a:p>
        </p:txBody>
      </p:sp>
      <p:cxnSp>
        <p:nvCxnSpPr>
          <p:cNvPr id="546" name="Google Shape;546;p52"/>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547" name="Google Shape;547;p52"/>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548" name="Google Shape;548;p52"/>
          <p:cNvSpPr txBox="1"/>
          <p:nvPr/>
        </p:nvSpPr>
        <p:spPr>
          <a:xfrm>
            <a:off x="191900" y="934200"/>
            <a:ext cx="5882400" cy="1402200"/>
          </a:xfrm>
          <a:prstGeom prst="rect">
            <a:avLst/>
          </a:prstGeom>
          <a:noFill/>
          <a:ln>
            <a:noFill/>
          </a:ln>
        </p:spPr>
        <p:txBody>
          <a:bodyPr spcFirstLastPara="1" wrap="square" lIns="90000" tIns="45000" rIns="90000" bIns="45000" anchor="ctr" anchorCtr="0">
            <a:noAutofit/>
          </a:bodyPr>
          <a:lstStyle/>
          <a:p>
            <a:pPr marL="457200" lvl="0" indent="-368300" algn="just" rtl="0">
              <a:lnSpc>
                <a:spcPct val="150000"/>
              </a:lnSpc>
              <a:spcBef>
                <a:spcPts val="0"/>
              </a:spcBef>
              <a:spcAft>
                <a:spcPts val="0"/>
              </a:spcAft>
              <a:buClr>
                <a:srgbClr val="695D46"/>
              </a:buClr>
              <a:buSzPts val="2200"/>
              <a:buFont typeface="Open Sans"/>
              <a:buChar char="●"/>
            </a:pPr>
            <a:r>
              <a:rPr lang="pt-BR" sz="2200">
                <a:solidFill>
                  <a:srgbClr val="695D46"/>
                </a:solidFill>
                <a:latin typeface="Open Sans"/>
                <a:ea typeface="Open Sans"/>
                <a:cs typeface="Open Sans"/>
                <a:sym typeface="Open Sans"/>
              </a:rPr>
              <a:t>Z-R Equation:</a:t>
            </a:r>
            <a:endParaRPr sz="4000" baseline="30000">
              <a:solidFill>
                <a:srgbClr val="695D46"/>
              </a:solidFill>
              <a:latin typeface="Open Sans"/>
              <a:ea typeface="Open Sans"/>
              <a:cs typeface="Open Sans"/>
              <a:sym typeface="Open Sans"/>
            </a:endParaRPr>
          </a:p>
        </p:txBody>
      </p:sp>
      <p:sp>
        <p:nvSpPr>
          <p:cNvPr id="549" name="Google Shape;549;p52"/>
          <p:cNvSpPr txBox="1"/>
          <p:nvPr/>
        </p:nvSpPr>
        <p:spPr>
          <a:xfrm>
            <a:off x="763675" y="2672850"/>
            <a:ext cx="6381300" cy="800400"/>
          </a:xfrm>
          <a:prstGeom prst="rect">
            <a:avLst/>
          </a:prstGeom>
          <a:noFill/>
          <a:ln>
            <a:noFill/>
          </a:ln>
        </p:spPr>
        <p:txBody>
          <a:bodyPr spcFirstLastPara="1" wrap="square" lIns="91425" tIns="91425" rIns="91425" bIns="91425" anchor="t" anchorCtr="0">
            <a:spAutoFit/>
          </a:bodyPr>
          <a:lstStyle/>
          <a:p>
            <a:pPr marL="2286000" lvl="0" indent="0" algn="just" rtl="0">
              <a:lnSpc>
                <a:spcPct val="150000"/>
              </a:lnSpc>
              <a:spcBef>
                <a:spcPts val="0"/>
              </a:spcBef>
              <a:spcAft>
                <a:spcPts val="0"/>
              </a:spcAft>
              <a:buNone/>
            </a:pPr>
            <a:r>
              <a:rPr lang="pt-BR" sz="4000">
                <a:solidFill>
                  <a:schemeClr val="dk2"/>
                </a:solidFill>
                <a:latin typeface="Open Sans"/>
                <a:ea typeface="Open Sans"/>
                <a:cs typeface="Open Sans"/>
                <a:sym typeface="Open Sans"/>
              </a:rPr>
              <a:t>Z = aR</a:t>
            </a:r>
            <a:r>
              <a:rPr lang="pt-BR" sz="4000" baseline="30000">
                <a:solidFill>
                  <a:schemeClr val="dk2"/>
                </a:solidFill>
                <a:latin typeface="Open Sans"/>
                <a:ea typeface="Open Sans"/>
                <a:cs typeface="Open Sans"/>
                <a:sym typeface="Open Sans"/>
              </a:rPr>
              <a:t>b</a:t>
            </a:r>
            <a:endParaRPr sz="4000" baseline="30000">
              <a:solidFill>
                <a:schemeClr val="dk2"/>
              </a:solidFill>
              <a:latin typeface="Open Sans"/>
              <a:ea typeface="Open Sans"/>
              <a:cs typeface="Open Sans"/>
              <a:sym typeface="Open Sans"/>
            </a:endParaRPr>
          </a:p>
        </p:txBody>
      </p:sp>
      <p:sp>
        <p:nvSpPr>
          <p:cNvPr id="550" name="Google Shape;550;p52"/>
          <p:cNvSpPr txBox="1"/>
          <p:nvPr/>
        </p:nvSpPr>
        <p:spPr>
          <a:xfrm>
            <a:off x="855000" y="3864450"/>
            <a:ext cx="21270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1600">
                <a:latin typeface="Open Sans"/>
                <a:ea typeface="Open Sans"/>
                <a:cs typeface="Open Sans"/>
                <a:sym typeface="Open Sans"/>
              </a:rPr>
              <a:t>Reflectivity (dBZ)</a:t>
            </a:r>
            <a:endParaRPr sz="1600">
              <a:latin typeface="Open Sans"/>
              <a:ea typeface="Open Sans"/>
              <a:cs typeface="Open Sans"/>
              <a:sym typeface="Open Sans"/>
            </a:endParaRPr>
          </a:p>
        </p:txBody>
      </p:sp>
      <p:cxnSp>
        <p:nvCxnSpPr>
          <p:cNvPr id="551" name="Google Shape;551;p52"/>
          <p:cNvCxnSpPr>
            <a:endCxn id="550" idx="3"/>
          </p:cNvCxnSpPr>
          <p:nvPr/>
        </p:nvCxnSpPr>
        <p:spPr>
          <a:xfrm rot="5400000">
            <a:off x="2813400" y="3615000"/>
            <a:ext cx="633600" cy="296400"/>
          </a:xfrm>
          <a:prstGeom prst="bentConnector2">
            <a:avLst/>
          </a:prstGeom>
          <a:noFill/>
          <a:ln w="9525" cap="flat" cmpd="sng">
            <a:solidFill>
              <a:schemeClr val="dk2"/>
            </a:solidFill>
            <a:prstDash val="solid"/>
            <a:round/>
            <a:headEnd type="none" w="med" len="med"/>
            <a:tailEnd type="stealth" w="med" len="med"/>
          </a:ln>
        </p:spPr>
      </p:cxnSp>
      <p:sp>
        <p:nvSpPr>
          <p:cNvPr id="552" name="Google Shape;552;p52"/>
          <p:cNvSpPr txBox="1"/>
          <p:nvPr/>
        </p:nvSpPr>
        <p:spPr>
          <a:xfrm>
            <a:off x="4756375" y="3864450"/>
            <a:ext cx="21270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1600">
                <a:latin typeface="Open Sans"/>
                <a:ea typeface="Open Sans"/>
                <a:cs typeface="Open Sans"/>
                <a:sym typeface="Open Sans"/>
              </a:rPr>
              <a:t>Rain rate (mm/h)</a:t>
            </a:r>
            <a:endParaRPr sz="1600">
              <a:latin typeface="Open Sans"/>
              <a:ea typeface="Open Sans"/>
              <a:cs typeface="Open Sans"/>
              <a:sym typeface="Open Sans"/>
            </a:endParaRPr>
          </a:p>
        </p:txBody>
      </p:sp>
      <p:cxnSp>
        <p:nvCxnSpPr>
          <p:cNvPr id="553" name="Google Shape;553;p52"/>
          <p:cNvCxnSpPr>
            <a:endCxn id="552" idx="1"/>
          </p:cNvCxnSpPr>
          <p:nvPr/>
        </p:nvCxnSpPr>
        <p:spPr>
          <a:xfrm rot="-5400000" flipH="1">
            <a:off x="4293475" y="3617100"/>
            <a:ext cx="608100" cy="317700"/>
          </a:xfrm>
          <a:prstGeom prst="bentConnector2">
            <a:avLst/>
          </a:prstGeom>
          <a:noFill/>
          <a:ln w="9525" cap="flat" cmpd="sng">
            <a:solidFill>
              <a:schemeClr val="dk2"/>
            </a:solidFill>
            <a:prstDash val="solid"/>
            <a:round/>
            <a:headEnd type="none" w="med" len="med"/>
            <a:tailEnd type="stealth" w="med" len="med"/>
          </a:ln>
        </p:spPr>
      </p:cxnSp>
      <p:sp>
        <p:nvSpPr>
          <p:cNvPr id="554" name="Google Shape;554;p52"/>
          <p:cNvSpPr txBox="1"/>
          <p:nvPr/>
        </p:nvSpPr>
        <p:spPr>
          <a:xfrm>
            <a:off x="322275" y="5183400"/>
            <a:ext cx="4795800" cy="523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pt-BR" sz="2200">
                <a:solidFill>
                  <a:schemeClr val="dk2"/>
                </a:solidFill>
                <a:latin typeface="Open Sans"/>
                <a:ea typeface="Open Sans"/>
                <a:cs typeface="Open Sans"/>
                <a:sym typeface="Open Sans"/>
              </a:rPr>
              <a:t>Marshall Palmer Equation:</a:t>
            </a:r>
            <a:endParaRPr/>
          </a:p>
        </p:txBody>
      </p:sp>
      <p:sp>
        <p:nvSpPr>
          <p:cNvPr id="555" name="Google Shape;555;p52"/>
          <p:cNvSpPr txBox="1"/>
          <p:nvPr/>
        </p:nvSpPr>
        <p:spPr>
          <a:xfrm>
            <a:off x="5855000" y="2210850"/>
            <a:ext cx="2127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latin typeface="Open Sans"/>
                <a:ea typeface="Open Sans"/>
                <a:cs typeface="Open Sans"/>
                <a:sym typeface="Open Sans"/>
              </a:rPr>
              <a:t>Estimated constants</a:t>
            </a:r>
            <a:endParaRPr sz="1600">
              <a:latin typeface="Open Sans"/>
              <a:ea typeface="Open Sans"/>
              <a:cs typeface="Open Sans"/>
              <a:sym typeface="Open Sans"/>
            </a:endParaRPr>
          </a:p>
        </p:txBody>
      </p:sp>
      <p:cxnSp>
        <p:nvCxnSpPr>
          <p:cNvPr id="556" name="Google Shape;556;p52"/>
          <p:cNvCxnSpPr/>
          <p:nvPr/>
        </p:nvCxnSpPr>
        <p:spPr>
          <a:xfrm rot="10800000" flipH="1">
            <a:off x="4644950" y="2394150"/>
            <a:ext cx="1114800" cy="270900"/>
          </a:xfrm>
          <a:prstGeom prst="bentConnector3">
            <a:avLst>
              <a:gd name="adj1" fmla="val 1155"/>
            </a:avLst>
          </a:prstGeom>
          <a:noFill/>
          <a:ln w="9525" cap="flat" cmpd="sng">
            <a:solidFill>
              <a:schemeClr val="dk2"/>
            </a:solidFill>
            <a:prstDash val="solid"/>
            <a:round/>
            <a:headEnd type="none" w="med" len="med"/>
            <a:tailEnd type="stealth" w="med" len="med"/>
          </a:ln>
        </p:spPr>
      </p:cxnSp>
      <p:cxnSp>
        <p:nvCxnSpPr>
          <p:cNvPr id="557" name="Google Shape;557;p52"/>
          <p:cNvCxnSpPr/>
          <p:nvPr/>
        </p:nvCxnSpPr>
        <p:spPr>
          <a:xfrm rot="10800000" flipH="1">
            <a:off x="4114125" y="2394150"/>
            <a:ext cx="1114800" cy="270900"/>
          </a:xfrm>
          <a:prstGeom prst="bentConnector3">
            <a:avLst>
              <a:gd name="adj1" fmla="val 1155"/>
            </a:avLst>
          </a:prstGeom>
          <a:noFill/>
          <a:ln w="9525" cap="flat" cmpd="sng">
            <a:solidFill>
              <a:schemeClr val="dk2"/>
            </a:solidFill>
            <a:prstDash val="solid"/>
            <a:round/>
            <a:headEnd type="none" w="med" len="med"/>
            <a:tailEnd type="none" w="med" len="med"/>
          </a:ln>
        </p:spPr>
      </p:cxnSp>
      <p:sp>
        <p:nvSpPr>
          <p:cNvPr id="558" name="Google Shape;558;p52"/>
          <p:cNvSpPr txBox="1"/>
          <p:nvPr/>
        </p:nvSpPr>
        <p:spPr>
          <a:xfrm>
            <a:off x="914400" y="5706600"/>
            <a:ext cx="6381300" cy="800400"/>
          </a:xfrm>
          <a:prstGeom prst="rect">
            <a:avLst/>
          </a:prstGeom>
          <a:noFill/>
          <a:ln>
            <a:noFill/>
          </a:ln>
        </p:spPr>
        <p:txBody>
          <a:bodyPr spcFirstLastPara="1" wrap="square" lIns="91425" tIns="91425" rIns="91425" bIns="91425" anchor="t" anchorCtr="0">
            <a:spAutoFit/>
          </a:bodyPr>
          <a:lstStyle/>
          <a:p>
            <a:pPr marL="2286000" lvl="0" indent="0" algn="just" rtl="0">
              <a:lnSpc>
                <a:spcPct val="150000"/>
              </a:lnSpc>
              <a:spcBef>
                <a:spcPts val="0"/>
              </a:spcBef>
              <a:spcAft>
                <a:spcPts val="0"/>
              </a:spcAft>
              <a:buNone/>
            </a:pPr>
            <a:r>
              <a:rPr lang="pt-BR" sz="4000">
                <a:solidFill>
                  <a:schemeClr val="dk2"/>
                </a:solidFill>
                <a:latin typeface="Open Sans"/>
                <a:ea typeface="Open Sans"/>
                <a:cs typeface="Open Sans"/>
                <a:sym typeface="Open Sans"/>
              </a:rPr>
              <a:t>Z = </a:t>
            </a:r>
            <a:r>
              <a:rPr lang="pt-BR" sz="4000" b="1">
                <a:solidFill>
                  <a:schemeClr val="dk2"/>
                </a:solidFill>
                <a:latin typeface="Open Sans"/>
                <a:ea typeface="Open Sans"/>
                <a:cs typeface="Open Sans"/>
                <a:sym typeface="Open Sans"/>
              </a:rPr>
              <a:t>200</a:t>
            </a:r>
            <a:r>
              <a:rPr lang="pt-BR" sz="4000">
                <a:solidFill>
                  <a:schemeClr val="dk2"/>
                </a:solidFill>
                <a:latin typeface="Open Sans"/>
                <a:ea typeface="Open Sans"/>
                <a:cs typeface="Open Sans"/>
                <a:sym typeface="Open Sans"/>
              </a:rPr>
              <a:t>R</a:t>
            </a:r>
            <a:r>
              <a:rPr lang="pt-BR" sz="4000" b="1" baseline="30000">
                <a:solidFill>
                  <a:schemeClr val="dk2"/>
                </a:solidFill>
                <a:latin typeface="Open Sans"/>
                <a:ea typeface="Open Sans"/>
                <a:cs typeface="Open Sans"/>
                <a:sym typeface="Open Sans"/>
              </a:rPr>
              <a:t>1.6</a:t>
            </a:r>
            <a:endParaRPr sz="4000" b="1" baseline="30000">
              <a:solidFill>
                <a:schemeClr val="dk2"/>
              </a:solidFill>
              <a:latin typeface="Open Sans"/>
              <a:ea typeface="Open Sans"/>
              <a:cs typeface="Open Sans"/>
              <a:sym typeface="Open Sans"/>
            </a:endParaRPr>
          </a:p>
        </p:txBody>
      </p:sp>
      <p:sp>
        <p:nvSpPr>
          <p:cNvPr id="559" name="Google Shape;559;p52"/>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Data conversion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p:nvPr/>
        </p:nvSpPr>
        <p:spPr>
          <a:xfrm>
            <a:off x="3987650" y="6110050"/>
            <a:ext cx="4348200" cy="34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t-BR" sz="900">
                <a:solidFill>
                  <a:srgbClr val="555555"/>
                </a:solidFill>
                <a:highlight>
                  <a:srgbClr val="FFFFFF"/>
                </a:highlight>
              </a:rPr>
              <a:t>Fonte: The Atlas of Mortality and Economic Losses from Weather, Climate and Water Extremes (1970–2019)</a:t>
            </a:r>
            <a:endParaRPr/>
          </a:p>
        </p:txBody>
      </p:sp>
      <p:sp>
        <p:nvSpPr>
          <p:cNvPr id="111" name="Google Shape;111;p17"/>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a:t>
            </a:fld>
            <a:endParaRPr sz="1300">
              <a:solidFill>
                <a:srgbClr val="000000"/>
              </a:solidFill>
            </a:endParaRPr>
          </a:p>
        </p:txBody>
      </p:sp>
      <p:sp>
        <p:nvSpPr>
          <p:cNvPr id="112" name="Google Shape;112;p17"/>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Introduction</a:t>
            </a:r>
            <a:endParaRPr/>
          </a:p>
        </p:txBody>
      </p:sp>
      <p:sp>
        <p:nvSpPr>
          <p:cNvPr id="113" name="Google Shape;113;p17"/>
          <p:cNvSpPr txBox="1">
            <a:spLocks noGrp="1"/>
          </p:cNvSpPr>
          <p:nvPr>
            <p:ph type="body" idx="1"/>
          </p:nvPr>
        </p:nvSpPr>
        <p:spPr>
          <a:xfrm>
            <a:off x="264725" y="1570553"/>
            <a:ext cx="8229600" cy="1556700"/>
          </a:xfrm>
          <a:prstGeom prst="rect">
            <a:avLst/>
          </a:prstGeom>
        </p:spPr>
        <p:txBody>
          <a:bodyPr spcFirstLastPara="1" wrap="square" lIns="91425" tIns="45700" rIns="91425" bIns="45700" anchor="t" anchorCtr="0">
            <a:noAutofit/>
          </a:bodyPr>
          <a:lstStyle/>
          <a:p>
            <a:pPr marL="0" lvl="0" indent="0" algn="l" rtl="0">
              <a:lnSpc>
                <a:spcPct val="150000"/>
              </a:lnSpc>
              <a:spcBef>
                <a:spcPts val="360"/>
              </a:spcBef>
              <a:spcAft>
                <a:spcPts val="0"/>
              </a:spcAft>
              <a:buSzPts val="852"/>
              <a:buNone/>
            </a:pPr>
            <a:r>
              <a:rPr lang="pt-BR" sz="2415"/>
              <a:t>Extreme hydrological events: </a:t>
            </a:r>
            <a:endParaRPr sz="2415"/>
          </a:p>
          <a:p>
            <a:pPr marL="457200" lvl="0" indent="0" algn="l" rtl="0">
              <a:lnSpc>
                <a:spcPct val="150000"/>
              </a:lnSpc>
              <a:spcBef>
                <a:spcPts val="360"/>
              </a:spcBef>
              <a:spcAft>
                <a:spcPts val="0"/>
              </a:spcAft>
              <a:buSzPts val="852"/>
              <a:buNone/>
            </a:pPr>
            <a:r>
              <a:rPr lang="pt-BR" sz="3415" b="1">
                <a:solidFill>
                  <a:schemeClr val="accent1"/>
                </a:solidFill>
              </a:rPr>
              <a:t>+</a:t>
            </a:r>
            <a:r>
              <a:rPr lang="pt-BR" sz="2415"/>
              <a:t> Frequency</a:t>
            </a:r>
            <a:endParaRPr sz="2415"/>
          </a:p>
          <a:p>
            <a:pPr marL="457200" lvl="0" indent="0" algn="l" rtl="0">
              <a:lnSpc>
                <a:spcPct val="150000"/>
              </a:lnSpc>
              <a:spcBef>
                <a:spcPts val="360"/>
              </a:spcBef>
              <a:spcAft>
                <a:spcPts val="0"/>
              </a:spcAft>
              <a:buSzPts val="852"/>
              <a:buNone/>
            </a:pPr>
            <a:r>
              <a:rPr lang="pt-BR" sz="3415" b="1">
                <a:solidFill>
                  <a:schemeClr val="accent1"/>
                </a:solidFill>
              </a:rPr>
              <a:t>+</a:t>
            </a:r>
            <a:r>
              <a:rPr lang="pt-BR" sz="2415"/>
              <a:t> Severity</a:t>
            </a:r>
            <a:endParaRPr sz="2415"/>
          </a:p>
        </p:txBody>
      </p:sp>
      <p:pic>
        <p:nvPicPr>
          <p:cNvPr id="114" name="Google Shape;114;p17"/>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115" name="Google Shape;115;p17"/>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116" name="Google Shape;116;p17"/>
          <p:cNvPicPr preferRelativeResize="0"/>
          <p:nvPr/>
        </p:nvPicPr>
        <p:blipFill>
          <a:blip r:embed="rId4">
            <a:alphaModFix/>
          </a:blip>
          <a:stretch>
            <a:fillRect/>
          </a:stretch>
        </p:blipFill>
        <p:spPr>
          <a:xfrm>
            <a:off x="3821438" y="2502875"/>
            <a:ext cx="4455275" cy="3607175"/>
          </a:xfrm>
          <a:prstGeom prst="rect">
            <a:avLst/>
          </a:prstGeom>
          <a:noFill/>
          <a:ln>
            <a:noFill/>
          </a:ln>
        </p:spPr>
      </p:pic>
      <p:sp>
        <p:nvSpPr>
          <p:cNvPr id="117" name="Google Shape;117;p17"/>
          <p:cNvSpPr txBox="1"/>
          <p:nvPr/>
        </p:nvSpPr>
        <p:spPr>
          <a:xfrm>
            <a:off x="819725" y="4046125"/>
            <a:ext cx="2887500" cy="1031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pt-BR" sz="2200">
                <a:latin typeface="Open Sans"/>
                <a:ea typeface="Open Sans"/>
                <a:cs typeface="Open Sans"/>
                <a:sym typeface="Open Sans"/>
              </a:rPr>
              <a:t>quintupled between 1970 - 2019</a:t>
            </a:r>
            <a:endParaRPr sz="2200">
              <a:latin typeface="Open Sans"/>
              <a:ea typeface="Open Sans"/>
              <a:cs typeface="Open Sans"/>
              <a:sym typeface="Open Sans"/>
            </a:endParaRPr>
          </a:p>
        </p:txBody>
      </p:sp>
      <p:sp>
        <p:nvSpPr>
          <p:cNvPr id="118" name="Google Shape;118;p17"/>
          <p:cNvSpPr/>
          <p:nvPr/>
        </p:nvSpPr>
        <p:spPr>
          <a:xfrm>
            <a:off x="264725" y="4197300"/>
            <a:ext cx="555000" cy="579600"/>
          </a:xfrm>
          <a:prstGeom prst="upArrow">
            <a:avLst>
              <a:gd name="adj1" fmla="val 50000"/>
              <a:gd name="adj2" fmla="val 50000"/>
            </a:avLst>
          </a:prstGeom>
          <a:gradFill>
            <a:gsLst>
              <a:gs pos="0">
                <a:srgbClr val="FFB442"/>
              </a:gs>
              <a:gs pos="100000">
                <a:srgbClr val="B8710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txBox="1"/>
          <p:nvPr/>
        </p:nvSpPr>
        <p:spPr>
          <a:xfrm>
            <a:off x="264725" y="5591950"/>
            <a:ext cx="32679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200">
                <a:latin typeface="Open Sans"/>
                <a:ea typeface="Open Sans"/>
                <a:cs typeface="Open Sans"/>
                <a:sym typeface="Open Sans"/>
              </a:rPr>
              <a:t>Brazil: Experienced 193 disasters</a:t>
            </a:r>
            <a:endParaRPr sz="2200">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3"/>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40</a:t>
            </a:fld>
            <a:endParaRPr sz="1300">
              <a:solidFill>
                <a:srgbClr val="000000"/>
              </a:solidFill>
            </a:endParaRPr>
          </a:p>
        </p:txBody>
      </p:sp>
      <p:pic>
        <p:nvPicPr>
          <p:cNvPr id="566" name="Google Shape;566;p53"/>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567" name="Google Shape;567;p53"/>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568" name="Google Shape;568;p53"/>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Split data</a:t>
            </a:r>
            <a:endParaRPr/>
          </a:p>
        </p:txBody>
      </p:sp>
      <p:pic>
        <p:nvPicPr>
          <p:cNvPr id="569" name="Google Shape;569;p53"/>
          <p:cNvPicPr preferRelativeResize="0"/>
          <p:nvPr/>
        </p:nvPicPr>
        <p:blipFill>
          <a:blip r:embed="rId4">
            <a:alphaModFix/>
          </a:blip>
          <a:stretch>
            <a:fillRect/>
          </a:stretch>
        </p:blipFill>
        <p:spPr>
          <a:xfrm>
            <a:off x="1496950" y="1980550"/>
            <a:ext cx="5236500" cy="2974400"/>
          </a:xfrm>
          <a:prstGeom prst="rect">
            <a:avLst/>
          </a:prstGeom>
          <a:noFill/>
          <a:ln>
            <a:noFill/>
          </a:ln>
        </p:spPr>
      </p:pic>
      <p:sp>
        <p:nvSpPr>
          <p:cNvPr id="570" name="Google Shape;570;p53"/>
          <p:cNvSpPr txBox="1"/>
          <p:nvPr/>
        </p:nvSpPr>
        <p:spPr>
          <a:xfrm>
            <a:off x="1782550" y="1980550"/>
            <a:ext cx="1374000" cy="66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600"/>
              <a:t>Test </a:t>
            </a:r>
            <a:endParaRPr sz="1600"/>
          </a:p>
          <a:p>
            <a:pPr marL="0" lvl="0" indent="0" algn="l" rtl="0">
              <a:lnSpc>
                <a:spcPct val="115000"/>
              </a:lnSpc>
              <a:spcBef>
                <a:spcPts val="0"/>
              </a:spcBef>
              <a:spcAft>
                <a:spcPts val="0"/>
              </a:spcAft>
              <a:buNone/>
            </a:pPr>
            <a:r>
              <a:rPr lang="pt-BR" sz="1600"/>
              <a:t>10%</a:t>
            </a:r>
            <a:endParaRPr sz="1600"/>
          </a:p>
        </p:txBody>
      </p:sp>
      <p:sp>
        <p:nvSpPr>
          <p:cNvPr id="571" name="Google Shape;571;p53"/>
          <p:cNvSpPr txBox="1"/>
          <p:nvPr/>
        </p:nvSpPr>
        <p:spPr>
          <a:xfrm>
            <a:off x="1496950" y="2819501"/>
            <a:ext cx="2081400" cy="76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600"/>
              <a:t>Validation </a:t>
            </a:r>
            <a:endParaRPr sz="1600"/>
          </a:p>
          <a:p>
            <a:pPr marL="0" lvl="0" indent="0" algn="l" rtl="0">
              <a:lnSpc>
                <a:spcPct val="115000"/>
              </a:lnSpc>
              <a:spcBef>
                <a:spcPts val="0"/>
              </a:spcBef>
              <a:spcAft>
                <a:spcPts val="0"/>
              </a:spcAft>
              <a:buNone/>
            </a:pPr>
            <a:r>
              <a:rPr lang="pt-BR" sz="1600"/>
              <a:t>10%</a:t>
            </a:r>
            <a:endParaRPr sz="1600"/>
          </a:p>
        </p:txBody>
      </p:sp>
      <p:sp>
        <p:nvSpPr>
          <p:cNvPr id="572" name="Google Shape;572;p53"/>
          <p:cNvSpPr txBox="1"/>
          <p:nvPr/>
        </p:nvSpPr>
        <p:spPr>
          <a:xfrm>
            <a:off x="5445800" y="3934125"/>
            <a:ext cx="1374000" cy="6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600"/>
              <a:t>Train</a:t>
            </a:r>
            <a:endParaRPr sz="1600"/>
          </a:p>
          <a:p>
            <a:pPr marL="0" lvl="0" indent="0" algn="l" rtl="0">
              <a:lnSpc>
                <a:spcPct val="115000"/>
              </a:lnSpc>
              <a:spcBef>
                <a:spcPts val="0"/>
              </a:spcBef>
              <a:spcAft>
                <a:spcPts val="0"/>
              </a:spcAft>
              <a:buNone/>
            </a:pPr>
            <a:r>
              <a:rPr lang="pt-BR" sz="1600"/>
              <a:t> 80%</a:t>
            </a:r>
            <a:endParaRPr sz="1600"/>
          </a:p>
        </p:txBody>
      </p:sp>
      <p:sp>
        <p:nvSpPr>
          <p:cNvPr id="573" name="Google Shape;573;p53"/>
          <p:cNvSpPr txBox="1"/>
          <p:nvPr/>
        </p:nvSpPr>
        <p:spPr>
          <a:xfrm>
            <a:off x="260575" y="5639050"/>
            <a:ext cx="5607900" cy="612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200"/>
              <a:t>Train, </a:t>
            </a:r>
            <a:r>
              <a:rPr lang="pt-BR" sz="2200">
                <a:solidFill>
                  <a:srgbClr val="000000"/>
                </a:solidFill>
              </a:rPr>
              <a:t>Validation and Test</a:t>
            </a:r>
            <a:r>
              <a:rPr lang="pt-BR" sz="2200"/>
              <a:t>: Shuffle</a:t>
            </a:r>
            <a:endParaRPr sz="2200"/>
          </a:p>
          <a:p>
            <a:pPr marL="0" lvl="0" indent="0" algn="l" rtl="0">
              <a:lnSpc>
                <a:spcPct val="150000"/>
              </a:lnSpc>
              <a:spcBef>
                <a:spcPts val="0"/>
              </a:spcBef>
              <a:spcAft>
                <a:spcPts val="0"/>
              </a:spcAft>
              <a:buNone/>
            </a:pPr>
            <a:r>
              <a:rPr lang="pt-BR" sz="2400"/>
              <a:t>	</a:t>
            </a:r>
            <a:endParaRPr sz="2400"/>
          </a:p>
          <a:p>
            <a:pPr marL="0" lvl="0" indent="0" algn="l" rtl="0">
              <a:lnSpc>
                <a:spcPct val="150000"/>
              </a:lnSpc>
              <a:spcBef>
                <a:spcPts val="0"/>
              </a:spcBef>
              <a:spcAft>
                <a:spcPts val="0"/>
              </a:spcAft>
              <a:buNone/>
            </a:pP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4"/>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41</a:t>
            </a:fld>
            <a:endParaRPr sz="1300">
              <a:solidFill>
                <a:srgbClr val="000000"/>
              </a:solidFill>
            </a:endParaRPr>
          </a:p>
        </p:txBody>
      </p:sp>
      <p:pic>
        <p:nvPicPr>
          <p:cNvPr id="580" name="Google Shape;580;p54"/>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581" name="Google Shape;581;p54"/>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582" name="Google Shape;582;p54"/>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Target data</a:t>
            </a:r>
            <a:endParaRPr/>
          </a:p>
        </p:txBody>
      </p:sp>
      <p:sp>
        <p:nvSpPr>
          <p:cNvPr id="583" name="Google Shape;583;p54"/>
          <p:cNvSpPr txBox="1"/>
          <p:nvPr/>
        </p:nvSpPr>
        <p:spPr>
          <a:xfrm>
            <a:off x="456000" y="2208300"/>
            <a:ext cx="8232000" cy="2441400"/>
          </a:xfrm>
          <a:prstGeom prst="rect">
            <a:avLst/>
          </a:prstGeom>
          <a:noFill/>
          <a:ln>
            <a:noFill/>
          </a:ln>
        </p:spPr>
        <p:txBody>
          <a:bodyPr spcFirstLastPara="1" wrap="square" lIns="90000" tIns="45000" rIns="90000" bIns="45000" anchor="ctr" anchorCtr="1">
            <a:noAutofit/>
          </a:bodyPr>
          <a:lstStyle/>
          <a:p>
            <a:pPr marL="0" lvl="0" indent="0" algn="ctr" rtl="0">
              <a:lnSpc>
                <a:spcPct val="150000"/>
              </a:lnSpc>
              <a:spcBef>
                <a:spcPts val="0"/>
              </a:spcBef>
              <a:spcAft>
                <a:spcPts val="0"/>
              </a:spcAft>
              <a:buNone/>
            </a:pPr>
            <a:r>
              <a:rPr lang="pt-BR" sz="2400">
                <a:solidFill>
                  <a:srgbClr val="0F3318"/>
                </a:solidFill>
              </a:rPr>
              <a:t>Water level to Conselheiro Paulino</a:t>
            </a:r>
            <a:endParaRPr sz="2400">
              <a:solidFill>
                <a:srgbClr val="0F3318"/>
              </a:solidFill>
            </a:endParaRPr>
          </a:p>
          <a:p>
            <a:pPr marL="0" lvl="0" indent="0" algn="ctr" rtl="0">
              <a:lnSpc>
                <a:spcPct val="150000"/>
              </a:lnSpc>
              <a:spcBef>
                <a:spcPts val="0"/>
              </a:spcBef>
              <a:spcAft>
                <a:spcPts val="0"/>
              </a:spcAft>
              <a:buNone/>
            </a:pPr>
            <a:r>
              <a:rPr lang="pt-BR" sz="2400">
                <a:solidFill>
                  <a:srgbClr val="0F3318"/>
                </a:solidFill>
              </a:rPr>
              <a:t>To: 15 and 120 minutes in advance</a:t>
            </a:r>
            <a:endParaRPr sz="2400">
              <a:solidFill>
                <a:srgbClr val="0F3318"/>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5"/>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42</a:t>
            </a:fld>
            <a:endParaRPr sz="1300">
              <a:solidFill>
                <a:srgbClr val="000000"/>
              </a:solidFill>
            </a:endParaRPr>
          </a:p>
        </p:txBody>
      </p:sp>
      <p:pic>
        <p:nvPicPr>
          <p:cNvPr id="590" name="Google Shape;590;p55"/>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591" name="Google Shape;591;p55"/>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592" name="Google Shape;592;p55"/>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Architecture</a:t>
            </a:r>
            <a:endParaRPr/>
          </a:p>
        </p:txBody>
      </p:sp>
      <p:sp>
        <p:nvSpPr>
          <p:cNvPr id="593" name="Google Shape;593;p55"/>
          <p:cNvSpPr txBox="1"/>
          <p:nvPr/>
        </p:nvSpPr>
        <p:spPr>
          <a:xfrm>
            <a:off x="389775" y="1085923"/>
            <a:ext cx="8232000" cy="2935200"/>
          </a:xfrm>
          <a:prstGeom prst="rect">
            <a:avLst/>
          </a:prstGeom>
          <a:noFill/>
          <a:ln>
            <a:noFill/>
          </a:ln>
        </p:spPr>
        <p:txBody>
          <a:bodyPr spcFirstLastPara="1" wrap="square" lIns="90000" tIns="45000" rIns="90000" bIns="45000" anchor="ctr" anchorCtr="1">
            <a:noAutofit/>
          </a:bodyPr>
          <a:lstStyle/>
          <a:p>
            <a:pPr marL="457200" lvl="0" indent="-381000" algn="just" rtl="0">
              <a:lnSpc>
                <a:spcPct val="150000"/>
              </a:lnSpc>
              <a:spcBef>
                <a:spcPts val="0"/>
              </a:spcBef>
              <a:spcAft>
                <a:spcPts val="0"/>
              </a:spcAft>
              <a:buClr>
                <a:srgbClr val="0F3318"/>
              </a:buClr>
              <a:buSzPts val="2400"/>
              <a:buChar char="●"/>
            </a:pPr>
            <a:r>
              <a:rPr lang="pt-BR" sz="2400">
                <a:solidFill>
                  <a:srgbClr val="0F3318"/>
                </a:solidFill>
              </a:rPr>
              <a:t>Multilayer perceptron</a:t>
            </a:r>
            <a:endParaRPr sz="2400">
              <a:solidFill>
                <a:srgbClr val="0F3318"/>
              </a:solidFill>
            </a:endParaRPr>
          </a:p>
          <a:p>
            <a:pPr marL="457200" lvl="0" indent="-381000" algn="just" rtl="0">
              <a:lnSpc>
                <a:spcPct val="150000"/>
              </a:lnSpc>
              <a:spcBef>
                <a:spcPts val="0"/>
              </a:spcBef>
              <a:spcAft>
                <a:spcPts val="0"/>
              </a:spcAft>
              <a:buClr>
                <a:srgbClr val="0F3318"/>
              </a:buClr>
              <a:buSzPts val="2400"/>
              <a:buChar char="●"/>
            </a:pPr>
            <a:r>
              <a:rPr lang="pt-BR" sz="2400">
                <a:solidFill>
                  <a:srgbClr val="0F3318"/>
                </a:solidFill>
              </a:rPr>
              <a:t>3 hidden layers with 120, 50 and 10 neurons</a:t>
            </a:r>
            <a:endParaRPr sz="2400">
              <a:solidFill>
                <a:srgbClr val="0F3318"/>
              </a:solidFill>
            </a:endParaRPr>
          </a:p>
          <a:p>
            <a:pPr marL="457200" lvl="0" indent="-381000" algn="just" rtl="0">
              <a:lnSpc>
                <a:spcPct val="150000"/>
              </a:lnSpc>
              <a:spcBef>
                <a:spcPts val="0"/>
              </a:spcBef>
              <a:spcAft>
                <a:spcPts val="0"/>
              </a:spcAft>
              <a:buClr>
                <a:srgbClr val="0F3318"/>
              </a:buClr>
              <a:buSzPts val="2400"/>
              <a:buChar char="●"/>
            </a:pPr>
            <a:r>
              <a:rPr lang="pt-BR" sz="2400">
                <a:solidFill>
                  <a:srgbClr val="0F3318"/>
                </a:solidFill>
              </a:rPr>
              <a:t>Activation  function: ReLU (Hidden layer)</a:t>
            </a:r>
            <a:endParaRPr sz="2400">
              <a:solidFill>
                <a:srgbClr val="0F3318"/>
              </a:solidFill>
            </a:endParaRPr>
          </a:p>
          <a:p>
            <a:pPr marL="3200400" lvl="0" indent="0" algn="just" rtl="0">
              <a:lnSpc>
                <a:spcPct val="150000"/>
              </a:lnSpc>
              <a:spcBef>
                <a:spcPts val="0"/>
              </a:spcBef>
              <a:spcAft>
                <a:spcPts val="0"/>
              </a:spcAft>
              <a:buNone/>
            </a:pPr>
            <a:r>
              <a:rPr lang="pt-BR" sz="2400">
                <a:solidFill>
                  <a:srgbClr val="0F3318"/>
                </a:solidFill>
              </a:rPr>
              <a:t>Linear(Output layer)</a:t>
            </a:r>
            <a:endParaRPr sz="2400">
              <a:solidFill>
                <a:srgbClr val="0F3318"/>
              </a:solidFill>
            </a:endParaRPr>
          </a:p>
        </p:txBody>
      </p:sp>
      <p:pic>
        <p:nvPicPr>
          <p:cNvPr id="594" name="Google Shape;594;p55"/>
          <p:cNvPicPr preferRelativeResize="0"/>
          <p:nvPr/>
        </p:nvPicPr>
        <p:blipFill>
          <a:blip r:embed="rId4">
            <a:alphaModFix/>
          </a:blip>
          <a:stretch>
            <a:fillRect/>
          </a:stretch>
        </p:blipFill>
        <p:spPr>
          <a:xfrm>
            <a:off x="561750" y="4021125"/>
            <a:ext cx="3390900" cy="1676400"/>
          </a:xfrm>
          <a:prstGeom prst="rect">
            <a:avLst/>
          </a:prstGeom>
          <a:noFill/>
          <a:ln>
            <a:noFill/>
          </a:ln>
        </p:spPr>
      </p:pic>
      <p:sp>
        <p:nvSpPr>
          <p:cNvPr id="595" name="Google Shape;595;p55"/>
          <p:cNvSpPr txBox="1"/>
          <p:nvPr/>
        </p:nvSpPr>
        <p:spPr>
          <a:xfrm>
            <a:off x="647250" y="5697525"/>
            <a:ext cx="3305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600">
                <a:latin typeface="Open Sans"/>
                <a:ea typeface="Open Sans"/>
                <a:cs typeface="Open Sans"/>
                <a:sym typeface="Open Sans"/>
              </a:rPr>
              <a:t>ReLU (Rectified Linear Unit)</a:t>
            </a:r>
            <a:endParaRPr sz="1600">
              <a:latin typeface="Open Sans"/>
              <a:ea typeface="Open Sans"/>
              <a:cs typeface="Open Sans"/>
              <a:sym typeface="Open Sans"/>
            </a:endParaRPr>
          </a:p>
        </p:txBody>
      </p:sp>
      <p:pic>
        <p:nvPicPr>
          <p:cNvPr id="596" name="Google Shape;596;p55"/>
          <p:cNvPicPr preferRelativeResize="0"/>
          <p:nvPr/>
        </p:nvPicPr>
        <p:blipFill>
          <a:blip r:embed="rId5">
            <a:alphaModFix/>
          </a:blip>
          <a:stretch>
            <a:fillRect/>
          </a:stretch>
        </p:blipFill>
        <p:spPr>
          <a:xfrm>
            <a:off x="5192775" y="4025886"/>
            <a:ext cx="3429000" cy="1666875"/>
          </a:xfrm>
          <a:prstGeom prst="rect">
            <a:avLst/>
          </a:prstGeom>
          <a:noFill/>
          <a:ln>
            <a:noFill/>
          </a:ln>
        </p:spPr>
      </p:pic>
      <p:sp>
        <p:nvSpPr>
          <p:cNvPr id="597" name="Google Shape;597;p55"/>
          <p:cNvSpPr txBox="1"/>
          <p:nvPr/>
        </p:nvSpPr>
        <p:spPr>
          <a:xfrm>
            <a:off x="5254575" y="5697500"/>
            <a:ext cx="3305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600">
                <a:latin typeface="Open Sans"/>
                <a:ea typeface="Open Sans"/>
                <a:cs typeface="Open Sans"/>
                <a:sym typeface="Open Sans"/>
              </a:rPr>
              <a:t>Linear</a:t>
            </a:r>
            <a:endParaRPr sz="1600">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6"/>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43</a:t>
            </a:fld>
            <a:endParaRPr sz="1300">
              <a:solidFill>
                <a:srgbClr val="000000"/>
              </a:solidFill>
            </a:endParaRPr>
          </a:p>
        </p:txBody>
      </p:sp>
      <p:pic>
        <p:nvPicPr>
          <p:cNvPr id="604" name="Google Shape;604;p56"/>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605" name="Google Shape;605;p56"/>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606" name="Google Shape;606;p56"/>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Set of tests</a:t>
            </a:r>
            <a:endParaRPr/>
          </a:p>
        </p:txBody>
      </p:sp>
      <p:sp>
        <p:nvSpPr>
          <p:cNvPr id="607" name="Google Shape;607;p56"/>
          <p:cNvSpPr txBox="1"/>
          <p:nvPr/>
        </p:nvSpPr>
        <p:spPr>
          <a:xfrm>
            <a:off x="438900" y="1212350"/>
            <a:ext cx="8266200" cy="5312700"/>
          </a:xfrm>
          <a:prstGeom prst="rect">
            <a:avLst/>
          </a:prstGeom>
          <a:noFill/>
          <a:ln>
            <a:noFill/>
          </a:ln>
        </p:spPr>
        <p:txBody>
          <a:bodyPr spcFirstLastPara="1" wrap="square" lIns="91425" tIns="91425" rIns="91425" bIns="91425" anchor="t" anchorCtr="0">
            <a:noAutofit/>
          </a:bodyPr>
          <a:lstStyle/>
          <a:p>
            <a:pPr marL="457200" lvl="0" indent="-381000" algn="just" rtl="0">
              <a:lnSpc>
                <a:spcPct val="150000"/>
              </a:lnSpc>
              <a:spcBef>
                <a:spcPts val="0"/>
              </a:spcBef>
              <a:spcAft>
                <a:spcPts val="0"/>
              </a:spcAft>
              <a:buSzPts val="2400"/>
              <a:buChar char="●"/>
            </a:pPr>
            <a:r>
              <a:rPr lang="pt-BR" sz="2400"/>
              <a:t>Different inputs: </a:t>
            </a:r>
            <a:endParaRPr sz="2400"/>
          </a:p>
          <a:p>
            <a:pPr marL="914400" lvl="1" indent="-381000" algn="just" rtl="0">
              <a:lnSpc>
                <a:spcPct val="150000"/>
              </a:lnSpc>
              <a:spcBef>
                <a:spcPts val="0"/>
              </a:spcBef>
              <a:spcAft>
                <a:spcPts val="0"/>
              </a:spcAft>
              <a:buSzPts val="2400"/>
              <a:buChar char="○"/>
            </a:pPr>
            <a:r>
              <a:rPr lang="pt-BR" sz="2400"/>
              <a:t>Current (dBZ)</a:t>
            </a:r>
            <a:endParaRPr sz="2400"/>
          </a:p>
          <a:p>
            <a:pPr marL="914400" lvl="1" indent="-381000" algn="just" rtl="0">
              <a:lnSpc>
                <a:spcPct val="150000"/>
              </a:lnSpc>
              <a:spcBef>
                <a:spcPts val="0"/>
              </a:spcBef>
              <a:spcAft>
                <a:spcPts val="0"/>
              </a:spcAft>
              <a:buSzPts val="2400"/>
              <a:buChar char="○"/>
            </a:pPr>
            <a:r>
              <a:rPr lang="pt-BR" sz="2400"/>
              <a:t>Current (mm/h)</a:t>
            </a:r>
            <a:endParaRPr sz="2400"/>
          </a:p>
          <a:p>
            <a:pPr marL="914400" lvl="1" indent="-381000" algn="just" rtl="0">
              <a:lnSpc>
                <a:spcPct val="150000"/>
              </a:lnSpc>
              <a:spcBef>
                <a:spcPts val="0"/>
              </a:spcBef>
              <a:spcAft>
                <a:spcPts val="0"/>
              </a:spcAft>
              <a:buSzPts val="2400"/>
              <a:buChar char="○"/>
            </a:pPr>
            <a:r>
              <a:rPr lang="pt-BR" sz="2400"/>
              <a:t>Acc. 1 hour (mm)</a:t>
            </a:r>
            <a:endParaRPr sz="2400"/>
          </a:p>
          <a:p>
            <a:pPr marL="914400" lvl="1" indent="-381000" algn="just" rtl="0">
              <a:lnSpc>
                <a:spcPct val="150000"/>
              </a:lnSpc>
              <a:spcBef>
                <a:spcPts val="0"/>
              </a:spcBef>
              <a:spcAft>
                <a:spcPts val="0"/>
              </a:spcAft>
              <a:buSzPts val="2400"/>
              <a:buChar char="○"/>
            </a:pPr>
            <a:r>
              <a:rPr lang="pt-BR" sz="2400"/>
              <a:t>Acc. 2 hours (mm)</a:t>
            </a:r>
            <a:endParaRPr sz="2400"/>
          </a:p>
          <a:p>
            <a:pPr marL="914400" lvl="1" indent="-381000" algn="just" rtl="0">
              <a:lnSpc>
                <a:spcPct val="150000"/>
              </a:lnSpc>
              <a:spcBef>
                <a:spcPts val="0"/>
              </a:spcBef>
              <a:spcAft>
                <a:spcPts val="0"/>
              </a:spcAft>
              <a:buSzPts val="2400"/>
              <a:buChar char="○"/>
            </a:pPr>
            <a:r>
              <a:rPr lang="pt-BR" sz="2400"/>
              <a:t>Acc. 6 hours (mm)</a:t>
            </a:r>
            <a:endParaRPr sz="2400"/>
          </a:p>
          <a:p>
            <a:pPr marL="914400" lvl="1" indent="-381000" algn="just" rtl="0">
              <a:lnSpc>
                <a:spcPct val="150000"/>
              </a:lnSpc>
              <a:spcBef>
                <a:spcPts val="0"/>
              </a:spcBef>
              <a:spcAft>
                <a:spcPts val="0"/>
              </a:spcAft>
              <a:buSzPts val="2400"/>
              <a:buChar char="○"/>
            </a:pPr>
            <a:r>
              <a:rPr lang="pt-BR" sz="2400"/>
              <a:t>Acc. 12 hours (mm)</a:t>
            </a:r>
            <a:endParaRPr sz="2400"/>
          </a:p>
          <a:p>
            <a:pPr marL="914400" lvl="1" indent="-381000" algn="just" rtl="0">
              <a:lnSpc>
                <a:spcPct val="150000"/>
              </a:lnSpc>
              <a:spcBef>
                <a:spcPts val="0"/>
              </a:spcBef>
              <a:spcAft>
                <a:spcPts val="0"/>
              </a:spcAft>
              <a:buSzPts val="2400"/>
              <a:buChar char="○"/>
            </a:pPr>
            <a:r>
              <a:rPr lang="pt-BR" sz="2400"/>
              <a:t>Acc. 24 hours (mm)</a:t>
            </a:r>
            <a:endParaRPr sz="2400"/>
          </a:p>
          <a:p>
            <a:pPr marL="914400" lvl="1" indent="-381000" algn="just" rtl="0">
              <a:lnSpc>
                <a:spcPct val="150000"/>
              </a:lnSpc>
              <a:spcBef>
                <a:spcPts val="0"/>
              </a:spcBef>
              <a:spcAft>
                <a:spcPts val="0"/>
              </a:spcAft>
              <a:buSzPts val="2400"/>
              <a:buChar char="○"/>
            </a:pPr>
            <a:r>
              <a:rPr lang="pt-BR" sz="2400"/>
              <a:t>Acc. 48 hours (mm)</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7"/>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44</a:t>
            </a:fld>
            <a:endParaRPr sz="1300">
              <a:solidFill>
                <a:srgbClr val="000000"/>
              </a:solidFill>
            </a:endParaRPr>
          </a:p>
        </p:txBody>
      </p:sp>
      <p:cxnSp>
        <p:nvCxnSpPr>
          <p:cNvPr id="614" name="Google Shape;614;p57"/>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615" name="Google Shape;615;p57"/>
          <p:cNvPicPr preferRelativeResize="0"/>
          <p:nvPr/>
        </p:nvPicPr>
        <p:blipFill>
          <a:blip r:embed="rId3">
            <a:alphaModFix amt="10000"/>
          </a:blip>
          <a:stretch>
            <a:fillRect/>
          </a:stretch>
        </p:blipFill>
        <p:spPr>
          <a:xfrm>
            <a:off x="7163450" y="0"/>
            <a:ext cx="1980550" cy="1980550"/>
          </a:xfrm>
          <a:prstGeom prst="rect">
            <a:avLst/>
          </a:prstGeom>
          <a:noFill/>
          <a:ln>
            <a:noFill/>
          </a:ln>
        </p:spPr>
      </p:pic>
      <p:graphicFrame>
        <p:nvGraphicFramePr>
          <p:cNvPr id="616" name="Google Shape;616;p57"/>
          <p:cNvGraphicFramePr/>
          <p:nvPr/>
        </p:nvGraphicFramePr>
        <p:xfrm>
          <a:off x="453775" y="1578650"/>
          <a:ext cx="3000000" cy="3000000"/>
        </p:xfrm>
        <a:graphic>
          <a:graphicData uri="http://schemas.openxmlformats.org/drawingml/2006/table">
            <a:tbl>
              <a:tblPr>
                <a:noFill/>
                <a:tableStyleId>{B6C80D98-8C5F-472E-9858-71FF17C28F5B}</a:tableStyleId>
              </a:tblPr>
              <a:tblGrid>
                <a:gridCol w="2308625">
                  <a:extLst>
                    <a:ext uri="{9D8B030D-6E8A-4147-A177-3AD203B41FA5}">
                      <a16:colId xmlns:a16="http://schemas.microsoft.com/office/drawing/2014/main" val="20000"/>
                    </a:ext>
                  </a:extLst>
                </a:gridCol>
                <a:gridCol w="2308625">
                  <a:extLst>
                    <a:ext uri="{9D8B030D-6E8A-4147-A177-3AD203B41FA5}">
                      <a16:colId xmlns:a16="http://schemas.microsoft.com/office/drawing/2014/main" val="20001"/>
                    </a:ext>
                  </a:extLst>
                </a:gridCol>
                <a:gridCol w="1904900">
                  <a:extLst>
                    <a:ext uri="{9D8B030D-6E8A-4147-A177-3AD203B41FA5}">
                      <a16:colId xmlns:a16="http://schemas.microsoft.com/office/drawing/2014/main" val="20002"/>
                    </a:ext>
                  </a:extLst>
                </a:gridCol>
                <a:gridCol w="1300825">
                  <a:extLst>
                    <a:ext uri="{9D8B030D-6E8A-4147-A177-3AD203B41FA5}">
                      <a16:colId xmlns:a16="http://schemas.microsoft.com/office/drawing/2014/main" val="20003"/>
                    </a:ext>
                  </a:extLst>
                </a:gridCol>
              </a:tblGrid>
              <a:tr h="489825">
                <a:tc>
                  <a:txBody>
                    <a:bodyPr/>
                    <a:lstStyle/>
                    <a:p>
                      <a:pPr marL="0" lvl="0" indent="0" algn="l" rtl="0">
                        <a:lnSpc>
                          <a:spcPct val="115000"/>
                        </a:lnSpc>
                        <a:spcBef>
                          <a:spcPts val="0"/>
                        </a:spcBef>
                        <a:spcAft>
                          <a:spcPts val="0"/>
                        </a:spcAft>
                        <a:buNone/>
                      </a:pPr>
                      <a:r>
                        <a:rPr lang="pt-BR" sz="1800" b="1"/>
                        <a:t>Input</a:t>
                      </a:r>
                      <a:endParaRPr sz="1800" b="1"/>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pt-BR" sz="1800" b="1"/>
                        <a:t>Epochs</a:t>
                      </a:r>
                      <a:endParaRPr sz="1800" b="1"/>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pt-BR" sz="1800" b="1"/>
                        <a:t>RMSE Test</a:t>
                      </a:r>
                      <a:endParaRPr sz="1800" b="1"/>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pt-BR" sz="1800" b="1"/>
                        <a:t>NSE Test</a:t>
                      </a:r>
                      <a:endParaRPr sz="1800" b="1"/>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89825">
                <a:tc>
                  <a:txBody>
                    <a:bodyPr/>
                    <a:lstStyle/>
                    <a:p>
                      <a:pPr marL="0" lvl="0" indent="0" algn="l" rtl="0">
                        <a:lnSpc>
                          <a:spcPct val="115000"/>
                        </a:lnSpc>
                        <a:spcBef>
                          <a:spcPts val="0"/>
                        </a:spcBef>
                        <a:spcAft>
                          <a:spcPts val="0"/>
                        </a:spcAft>
                        <a:buNone/>
                      </a:pPr>
                      <a:r>
                        <a:rPr lang="pt-BR" sz="1800"/>
                        <a:t>Current (dBZ)</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119</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0.1053</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-0.2567</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extLst>
                  <a:ext uri="{0D108BD9-81ED-4DB2-BD59-A6C34878D82A}">
                    <a16:rowId xmlns:a16="http://schemas.microsoft.com/office/drawing/2014/main" val="10001"/>
                  </a:ext>
                </a:extLst>
              </a:tr>
              <a:tr h="489825">
                <a:tc>
                  <a:txBody>
                    <a:bodyPr/>
                    <a:lstStyle/>
                    <a:p>
                      <a:pPr marL="0" lvl="0" indent="0" algn="l" rtl="0">
                        <a:lnSpc>
                          <a:spcPct val="115000"/>
                        </a:lnSpc>
                        <a:spcBef>
                          <a:spcPts val="0"/>
                        </a:spcBef>
                        <a:spcAft>
                          <a:spcPts val="0"/>
                        </a:spcAft>
                        <a:buNone/>
                      </a:pPr>
                      <a:r>
                        <a:rPr lang="pt-BR" sz="1800"/>
                        <a:t>Current (mm/h)</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266</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0.0983</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-0.0882</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extLst>
                  <a:ext uri="{0D108BD9-81ED-4DB2-BD59-A6C34878D82A}">
                    <a16:rowId xmlns:a16="http://schemas.microsoft.com/office/drawing/2014/main" val="10002"/>
                  </a:ext>
                </a:extLst>
              </a:tr>
              <a:tr h="489825">
                <a:tc>
                  <a:txBody>
                    <a:bodyPr/>
                    <a:lstStyle/>
                    <a:p>
                      <a:pPr marL="0" lvl="0" indent="0" algn="l" rtl="0">
                        <a:lnSpc>
                          <a:spcPct val="115000"/>
                        </a:lnSpc>
                        <a:spcBef>
                          <a:spcPts val="0"/>
                        </a:spcBef>
                        <a:spcAft>
                          <a:spcPts val="0"/>
                        </a:spcAft>
                        <a:buNone/>
                      </a:pPr>
                      <a:r>
                        <a:rPr lang="pt-BR" sz="1800"/>
                        <a:t>Acc. 1 hour (mm)</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270</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0.0743</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0.5486</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extLst>
                  <a:ext uri="{0D108BD9-81ED-4DB2-BD59-A6C34878D82A}">
                    <a16:rowId xmlns:a16="http://schemas.microsoft.com/office/drawing/2014/main" val="10003"/>
                  </a:ext>
                </a:extLst>
              </a:tr>
              <a:tr h="489825">
                <a:tc>
                  <a:txBody>
                    <a:bodyPr/>
                    <a:lstStyle/>
                    <a:p>
                      <a:pPr marL="0" lvl="0" indent="0" algn="l" rtl="0">
                        <a:lnSpc>
                          <a:spcPct val="115000"/>
                        </a:lnSpc>
                        <a:spcBef>
                          <a:spcPts val="0"/>
                        </a:spcBef>
                        <a:spcAft>
                          <a:spcPts val="0"/>
                        </a:spcAft>
                        <a:buNone/>
                      </a:pPr>
                      <a:r>
                        <a:rPr lang="pt-BR" sz="1800"/>
                        <a:t>Acc. 2 hours (mm)</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351</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0.0572</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0.6996</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extLst>
                  <a:ext uri="{0D108BD9-81ED-4DB2-BD59-A6C34878D82A}">
                    <a16:rowId xmlns:a16="http://schemas.microsoft.com/office/drawing/2014/main" val="10004"/>
                  </a:ext>
                </a:extLst>
              </a:tr>
              <a:tr h="489825">
                <a:tc>
                  <a:txBody>
                    <a:bodyPr/>
                    <a:lstStyle/>
                    <a:p>
                      <a:pPr marL="0" lvl="0" indent="0" algn="l" rtl="0">
                        <a:lnSpc>
                          <a:spcPct val="115000"/>
                        </a:lnSpc>
                        <a:spcBef>
                          <a:spcPts val="0"/>
                        </a:spcBef>
                        <a:spcAft>
                          <a:spcPts val="0"/>
                        </a:spcAft>
                        <a:buNone/>
                      </a:pPr>
                      <a:r>
                        <a:rPr lang="pt-BR" sz="1800"/>
                        <a:t>Acc. 6 hours (mm)</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152</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0.0601</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0.7099</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extLst>
                  <a:ext uri="{0D108BD9-81ED-4DB2-BD59-A6C34878D82A}">
                    <a16:rowId xmlns:a16="http://schemas.microsoft.com/office/drawing/2014/main" val="10005"/>
                  </a:ext>
                </a:extLst>
              </a:tr>
              <a:tr h="489825">
                <a:tc>
                  <a:txBody>
                    <a:bodyPr/>
                    <a:lstStyle/>
                    <a:p>
                      <a:pPr marL="0" lvl="0" indent="0" algn="l" rtl="0">
                        <a:lnSpc>
                          <a:spcPct val="115000"/>
                        </a:lnSpc>
                        <a:spcBef>
                          <a:spcPts val="0"/>
                        </a:spcBef>
                        <a:spcAft>
                          <a:spcPts val="0"/>
                        </a:spcAft>
                        <a:buNone/>
                      </a:pPr>
                      <a:r>
                        <a:rPr lang="pt-BR" sz="1800"/>
                        <a:t>Acc. 12 hours (mm)</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241</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0.0380</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0.8779</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6AA84F"/>
                    </a:solidFill>
                  </a:tcPr>
                </a:tc>
                <a:extLst>
                  <a:ext uri="{0D108BD9-81ED-4DB2-BD59-A6C34878D82A}">
                    <a16:rowId xmlns:a16="http://schemas.microsoft.com/office/drawing/2014/main" val="10006"/>
                  </a:ext>
                </a:extLst>
              </a:tr>
              <a:tr h="489825">
                <a:tc>
                  <a:txBody>
                    <a:bodyPr/>
                    <a:lstStyle/>
                    <a:p>
                      <a:pPr marL="0" lvl="0" indent="0" algn="l" rtl="0">
                        <a:lnSpc>
                          <a:spcPct val="115000"/>
                        </a:lnSpc>
                        <a:spcBef>
                          <a:spcPts val="0"/>
                        </a:spcBef>
                        <a:spcAft>
                          <a:spcPts val="0"/>
                        </a:spcAft>
                        <a:buNone/>
                      </a:pPr>
                      <a:r>
                        <a:rPr lang="pt-BR" sz="1800"/>
                        <a:t>Acc. 24 hours (mm)</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186</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0.0329</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0.8769</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6AA84F"/>
                    </a:solidFill>
                  </a:tcPr>
                </a:tc>
                <a:extLst>
                  <a:ext uri="{0D108BD9-81ED-4DB2-BD59-A6C34878D82A}">
                    <a16:rowId xmlns:a16="http://schemas.microsoft.com/office/drawing/2014/main" val="10007"/>
                  </a:ext>
                </a:extLst>
              </a:tr>
              <a:tr h="489825">
                <a:tc>
                  <a:txBody>
                    <a:bodyPr/>
                    <a:lstStyle/>
                    <a:p>
                      <a:pPr marL="0" lvl="0" indent="0" algn="l" rtl="0">
                        <a:lnSpc>
                          <a:spcPct val="115000"/>
                        </a:lnSpc>
                        <a:spcBef>
                          <a:spcPts val="0"/>
                        </a:spcBef>
                        <a:spcAft>
                          <a:spcPts val="0"/>
                        </a:spcAft>
                        <a:buNone/>
                      </a:pPr>
                      <a:r>
                        <a:rPr lang="pt-BR" sz="1800"/>
                        <a:t>Acc. 48 hours (mm)</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179</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0.0391</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0.8495</a:t>
                      </a:r>
                      <a:endParaRPr sz="1800"/>
                    </a:p>
                  </a:txBody>
                  <a:tcPr marL="28575" marR="28575" marT="19050" marB="19050" anchor="b">
                    <a:lnL w="9475" cap="flat" cmpd="sng">
                      <a:solidFill>
                        <a:srgbClr val="D9D9D9"/>
                      </a:solidFill>
                      <a:prstDash val="solid"/>
                      <a:round/>
                      <a:headEnd type="none" w="sm" len="sm"/>
                      <a:tailEnd type="none" w="sm" len="sm"/>
                    </a:lnL>
                    <a:lnR w="9475" cap="flat" cmpd="sng">
                      <a:solidFill>
                        <a:srgbClr val="D9D9D9"/>
                      </a:solidFill>
                      <a:prstDash val="solid"/>
                      <a:round/>
                      <a:headEnd type="none" w="sm" len="sm"/>
                      <a:tailEnd type="none" w="sm" len="sm"/>
                    </a:lnR>
                    <a:lnT w="9475" cap="flat" cmpd="sng">
                      <a:solidFill>
                        <a:srgbClr val="D9D9D9"/>
                      </a:solidFill>
                      <a:prstDash val="solid"/>
                      <a:round/>
                      <a:headEnd type="none" w="sm" len="sm"/>
                      <a:tailEnd type="none" w="sm" len="sm"/>
                    </a:lnT>
                    <a:lnB w="9475" cap="flat" cmpd="sng">
                      <a:solidFill>
                        <a:srgbClr val="D9D9D9"/>
                      </a:solidFill>
                      <a:prstDash val="solid"/>
                      <a:round/>
                      <a:headEnd type="none" w="sm" len="sm"/>
                      <a:tailEnd type="none" w="sm" len="sm"/>
                    </a:lnB>
                    <a:solidFill>
                      <a:srgbClr val="FFD966"/>
                    </a:solidFill>
                  </a:tcPr>
                </a:tc>
                <a:extLst>
                  <a:ext uri="{0D108BD9-81ED-4DB2-BD59-A6C34878D82A}">
                    <a16:rowId xmlns:a16="http://schemas.microsoft.com/office/drawing/2014/main" val="10008"/>
                  </a:ext>
                </a:extLst>
              </a:tr>
            </a:tbl>
          </a:graphicData>
        </a:graphic>
      </p:graphicFrame>
      <p:sp>
        <p:nvSpPr>
          <p:cNvPr id="617" name="Google Shape;617;p57"/>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Results - 15 minutes</a:t>
            </a:r>
            <a:endParaRPr/>
          </a:p>
        </p:txBody>
      </p:sp>
      <p:sp>
        <p:nvSpPr>
          <p:cNvPr id="618" name="Google Shape;618;p57"/>
          <p:cNvSpPr txBox="1"/>
          <p:nvPr/>
        </p:nvSpPr>
        <p:spPr>
          <a:xfrm>
            <a:off x="2477350" y="601002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8"/>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45</a:t>
            </a:fld>
            <a:endParaRPr sz="1300">
              <a:solidFill>
                <a:srgbClr val="000000"/>
              </a:solidFill>
            </a:endParaRPr>
          </a:p>
        </p:txBody>
      </p:sp>
      <p:cxnSp>
        <p:nvCxnSpPr>
          <p:cNvPr id="625" name="Google Shape;625;p58"/>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626" name="Google Shape;626;p58"/>
          <p:cNvPicPr preferRelativeResize="0"/>
          <p:nvPr/>
        </p:nvPicPr>
        <p:blipFill>
          <a:blip r:embed="rId3">
            <a:alphaModFix amt="10000"/>
          </a:blip>
          <a:stretch>
            <a:fillRect/>
          </a:stretch>
        </p:blipFill>
        <p:spPr>
          <a:xfrm>
            <a:off x="7163450" y="0"/>
            <a:ext cx="1980550" cy="1980550"/>
          </a:xfrm>
          <a:prstGeom prst="rect">
            <a:avLst/>
          </a:prstGeom>
          <a:noFill/>
          <a:ln>
            <a:noFill/>
          </a:ln>
        </p:spPr>
      </p:pic>
      <p:graphicFrame>
        <p:nvGraphicFramePr>
          <p:cNvPr id="627" name="Google Shape;627;p58"/>
          <p:cNvGraphicFramePr/>
          <p:nvPr/>
        </p:nvGraphicFramePr>
        <p:xfrm>
          <a:off x="453775" y="1578650"/>
          <a:ext cx="3000000" cy="3000000"/>
        </p:xfrm>
        <a:graphic>
          <a:graphicData uri="http://schemas.openxmlformats.org/drawingml/2006/table">
            <a:tbl>
              <a:tblPr>
                <a:noFill/>
                <a:tableStyleId>{B6C80D98-8C5F-472E-9858-71FF17C28F5B}</a:tableStyleId>
              </a:tblPr>
              <a:tblGrid>
                <a:gridCol w="2308625">
                  <a:extLst>
                    <a:ext uri="{9D8B030D-6E8A-4147-A177-3AD203B41FA5}">
                      <a16:colId xmlns:a16="http://schemas.microsoft.com/office/drawing/2014/main" val="20000"/>
                    </a:ext>
                  </a:extLst>
                </a:gridCol>
                <a:gridCol w="2308625">
                  <a:extLst>
                    <a:ext uri="{9D8B030D-6E8A-4147-A177-3AD203B41FA5}">
                      <a16:colId xmlns:a16="http://schemas.microsoft.com/office/drawing/2014/main" val="20001"/>
                    </a:ext>
                  </a:extLst>
                </a:gridCol>
                <a:gridCol w="1904900">
                  <a:extLst>
                    <a:ext uri="{9D8B030D-6E8A-4147-A177-3AD203B41FA5}">
                      <a16:colId xmlns:a16="http://schemas.microsoft.com/office/drawing/2014/main" val="20002"/>
                    </a:ext>
                  </a:extLst>
                </a:gridCol>
                <a:gridCol w="1300825">
                  <a:extLst>
                    <a:ext uri="{9D8B030D-6E8A-4147-A177-3AD203B41FA5}">
                      <a16:colId xmlns:a16="http://schemas.microsoft.com/office/drawing/2014/main" val="20003"/>
                    </a:ext>
                  </a:extLst>
                </a:gridCol>
              </a:tblGrid>
              <a:tr h="489825">
                <a:tc>
                  <a:txBody>
                    <a:bodyPr/>
                    <a:lstStyle/>
                    <a:p>
                      <a:pPr marL="0" lvl="0" indent="0" algn="l" rtl="0">
                        <a:lnSpc>
                          <a:spcPct val="115000"/>
                        </a:lnSpc>
                        <a:spcBef>
                          <a:spcPts val="0"/>
                        </a:spcBef>
                        <a:spcAft>
                          <a:spcPts val="0"/>
                        </a:spcAft>
                        <a:buNone/>
                      </a:pPr>
                      <a:r>
                        <a:rPr lang="pt-BR" sz="1800" b="1"/>
                        <a:t>Input</a:t>
                      </a:r>
                      <a:endParaRPr sz="1800" b="1"/>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pt-BR" sz="1800" b="1"/>
                        <a:t>Epochs</a:t>
                      </a:r>
                      <a:endParaRPr sz="1800" b="1"/>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pt-BR" sz="1800" b="1"/>
                        <a:t>RMSE Test</a:t>
                      </a:r>
                      <a:endParaRPr sz="1800" b="1"/>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pt-BR" sz="1800" b="1"/>
                        <a:t>NSE Test</a:t>
                      </a:r>
                      <a:endParaRPr sz="1800" b="1"/>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89825">
                <a:tc>
                  <a:txBody>
                    <a:bodyPr/>
                    <a:lstStyle/>
                    <a:p>
                      <a:pPr marL="0" lvl="0" indent="0" algn="l" rtl="0">
                        <a:lnSpc>
                          <a:spcPct val="115000"/>
                        </a:lnSpc>
                        <a:spcBef>
                          <a:spcPts val="0"/>
                        </a:spcBef>
                        <a:spcAft>
                          <a:spcPts val="0"/>
                        </a:spcAft>
                        <a:buNone/>
                      </a:pPr>
                      <a:r>
                        <a:rPr lang="pt-BR" sz="1800"/>
                        <a:t>Current (dBZ)</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113</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0.1033</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-0.1978</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extLst>
                  <a:ext uri="{0D108BD9-81ED-4DB2-BD59-A6C34878D82A}">
                    <a16:rowId xmlns:a16="http://schemas.microsoft.com/office/drawing/2014/main" val="10001"/>
                  </a:ext>
                </a:extLst>
              </a:tr>
              <a:tr h="489825">
                <a:tc>
                  <a:txBody>
                    <a:bodyPr/>
                    <a:lstStyle/>
                    <a:p>
                      <a:pPr marL="0" lvl="0" indent="0" algn="l" rtl="0">
                        <a:lnSpc>
                          <a:spcPct val="115000"/>
                        </a:lnSpc>
                        <a:spcBef>
                          <a:spcPts val="0"/>
                        </a:spcBef>
                        <a:spcAft>
                          <a:spcPts val="0"/>
                        </a:spcAft>
                        <a:buNone/>
                      </a:pPr>
                      <a:r>
                        <a:rPr lang="pt-BR" sz="1800"/>
                        <a:t>Current (mm/h)</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249</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0.0972</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-0.2122</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extLst>
                  <a:ext uri="{0D108BD9-81ED-4DB2-BD59-A6C34878D82A}">
                    <a16:rowId xmlns:a16="http://schemas.microsoft.com/office/drawing/2014/main" val="10002"/>
                  </a:ext>
                </a:extLst>
              </a:tr>
              <a:tr h="489825">
                <a:tc>
                  <a:txBody>
                    <a:bodyPr/>
                    <a:lstStyle/>
                    <a:p>
                      <a:pPr marL="0" lvl="0" indent="0" algn="l" rtl="0">
                        <a:lnSpc>
                          <a:spcPct val="115000"/>
                        </a:lnSpc>
                        <a:spcBef>
                          <a:spcPts val="0"/>
                        </a:spcBef>
                        <a:spcAft>
                          <a:spcPts val="0"/>
                        </a:spcAft>
                        <a:buNone/>
                      </a:pPr>
                      <a:r>
                        <a:rPr lang="pt-BR" sz="1800"/>
                        <a:t>Acc. 1 hour (mm)</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331</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0.0754</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a:t>0.4929</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E06666"/>
                    </a:solidFill>
                  </a:tcPr>
                </a:tc>
                <a:extLst>
                  <a:ext uri="{0D108BD9-81ED-4DB2-BD59-A6C34878D82A}">
                    <a16:rowId xmlns:a16="http://schemas.microsoft.com/office/drawing/2014/main" val="10003"/>
                  </a:ext>
                </a:extLst>
              </a:tr>
              <a:tr h="489825">
                <a:tc>
                  <a:txBody>
                    <a:bodyPr/>
                    <a:lstStyle/>
                    <a:p>
                      <a:pPr marL="0" lvl="0" indent="0" algn="l" rtl="0">
                        <a:lnSpc>
                          <a:spcPct val="115000"/>
                        </a:lnSpc>
                        <a:spcBef>
                          <a:spcPts val="0"/>
                        </a:spcBef>
                        <a:spcAft>
                          <a:spcPts val="0"/>
                        </a:spcAft>
                        <a:buNone/>
                      </a:pPr>
                      <a:r>
                        <a:rPr lang="pt-BR" sz="1800"/>
                        <a:t>Acc. 2 hours (mm)</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258</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0.0650</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0.6621</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extLst>
                  <a:ext uri="{0D108BD9-81ED-4DB2-BD59-A6C34878D82A}">
                    <a16:rowId xmlns:a16="http://schemas.microsoft.com/office/drawing/2014/main" val="10004"/>
                  </a:ext>
                </a:extLst>
              </a:tr>
              <a:tr h="489825">
                <a:tc>
                  <a:txBody>
                    <a:bodyPr/>
                    <a:lstStyle/>
                    <a:p>
                      <a:pPr marL="0" lvl="0" indent="0" algn="l" rtl="0">
                        <a:lnSpc>
                          <a:spcPct val="115000"/>
                        </a:lnSpc>
                        <a:spcBef>
                          <a:spcPts val="0"/>
                        </a:spcBef>
                        <a:spcAft>
                          <a:spcPts val="0"/>
                        </a:spcAft>
                        <a:buNone/>
                      </a:pPr>
                      <a:r>
                        <a:rPr lang="pt-BR" sz="1800"/>
                        <a:t>Acc. 6 hours (mm)</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266</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0.0434</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0.7960</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extLst>
                  <a:ext uri="{0D108BD9-81ED-4DB2-BD59-A6C34878D82A}">
                    <a16:rowId xmlns:a16="http://schemas.microsoft.com/office/drawing/2014/main" val="10005"/>
                  </a:ext>
                </a:extLst>
              </a:tr>
              <a:tr h="489825">
                <a:tc>
                  <a:txBody>
                    <a:bodyPr/>
                    <a:lstStyle/>
                    <a:p>
                      <a:pPr marL="0" lvl="0" indent="0" algn="l" rtl="0">
                        <a:lnSpc>
                          <a:spcPct val="115000"/>
                        </a:lnSpc>
                        <a:spcBef>
                          <a:spcPts val="0"/>
                        </a:spcBef>
                        <a:spcAft>
                          <a:spcPts val="0"/>
                        </a:spcAft>
                        <a:buNone/>
                      </a:pPr>
                      <a:r>
                        <a:rPr lang="pt-BR" sz="1800"/>
                        <a:t>Acc. 12 hours (mm)</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183</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0.0416</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0.8590</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6AA84F"/>
                    </a:solidFill>
                  </a:tcPr>
                </a:tc>
                <a:extLst>
                  <a:ext uri="{0D108BD9-81ED-4DB2-BD59-A6C34878D82A}">
                    <a16:rowId xmlns:a16="http://schemas.microsoft.com/office/drawing/2014/main" val="10006"/>
                  </a:ext>
                </a:extLst>
              </a:tr>
              <a:tr h="489825">
                <a:tc>
                  <a:txBody>
                    <a:bodyPr/>
                    <a:lstStyle/>
                    <a:p>
                      <a:pPr marL="0" lvl="0" indent="0" algn="l" rtl="0">
                        <a:lnSpc>
                          <a:spcPct val="115000"/>
                        </a:lnSpc>
                        <a:spcBef>
                          <a:spcPts val="0"/>
                        </a:spcBef>
                        <a:spcAft>
                          <a:spcPts val="0"/>
                        </a:spcAft>
                        <a:buNone/>
                      </a:pPr>
                      <a:r>
                        <a:rPr lang="pt-BR" sz="1800"/>
                        <a:t>Acc. 24 hours (mm)</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186</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0.0366</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pt-BR" sz="1800"/>
                        <a:t>0.8588</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6AA84F"/>
                    </a:solidFill>
                  </a:tcPr>
                </a:tc>
                <a:extLst>
                  <a:ext uri="{0D108BD9-81ED-4DB2-BD59-A6C34878D82A}">
                    <a16:rowId xmlns:a16="http://schemas.microsoft.com/office/drawing/2014/main" val="10007"/>
                  </a:ext>
                </a:extLst>
              </a:tr>
              <a:tr h="489825">
                <a:tc>
                  <a:txBody>
                    <a:bodyPr/>
                    <a:lstStyle/>
                    <a:p>
                      <a:pPr marL="0" lvl="0" indent="0" algn="l" rtl="0">
                        <a:lnSpc>
                          <a:spcPct val="115000"/>
                        </a:lnSpc>
                        <a:spcBef>
                          <a:spcPts val="0"/>
                        </a:spcBef>
                        <a:spcAft>
                          <a:spcPts val="0"/>
                        </a:spcAft>
                        <a:buNone/>
                      </a:pPr>
                      <a:r>
                        <a:rPr lang="pt-BR" sz="1800"/>
                        <a:t>Acc. 48 hours (mm)</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123</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0.0508</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pt-BR" sz="1800"/>
                        <a:t>0.7792</a:t>
                      </a:r>
                      <a:endParaRPr sz="1800"/>
                    </a:p>
                  </a:txBody>
                  <a:tcPr marL="28575" marR="28575" marT="19050" marB="19050"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D966"/>
                    </a:solidFill>
                  </a:tcPr>
                </a:tc>
                <a:extLst>
                  <a:ext uri="{0D108BD9-81ED-4DB2-BD59-A6C34878D82A}">
                    <a16:rowId xmlns:a16="http://schemas.microsoft.com/office/drawing/2014/main" val="10008"/>
                  </a:ext>
                </a:extLst>
              </a:tr>
            </a:tbl>
          </a:graphicData>
        </a:graphic>
      </p:graphicFrame>
      <p:sp>
        <p:nvSpPr>
          <p:cNvPr id="628" name="Google Shape;628;p58"/>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Results - 120 minutes</a:t>
            </a:r>
            <a:endParaRPr/>
          </a:p>
        </p:txBody>
      </p:sp>
      <p:sp>
        <p:nvSpPr>
          <p:cNvPr id="629" name="Google Shape;629;p58"/>
          <p:cNvSpPr txBox="1"/>
          <p:nvPr/>
        </p:nvSpPr>
        <p:spPr>
          <a:xfrm>
            <a:off x="2477350" y="601002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9"/>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46</a:t>
            </a:fld>
            <a:endParaRPr sz="1300">
              <a:solidFill>
                <a:srgbClr val="000000"/>
              </a:solidFill>
            </a:endParaRPr>
          </a:p>
        </p:txBody>
      </p:sp>
      <p:cxnSp>
        <p:nvCxnSpPr>
          <p:cNvPr id="636" name="Google Shape;636;p59"/>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637" name="Google Shape;637;p59"/>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638" name="Google Shape;638;p59"/>
          <p:cNvSpPr/>
          <p:nvPr/>
        </p:nvSpPr>
        <p:spPr>
          <a:xfrm>
            <a:off x="8250450" y="2798175"/>
            <a:ext cx="606000" cy="16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9"/>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Results</a:t>
            </a:r>
            <a:endParaRPr/>
          </a:p>
        </p:txBody>
      </p:sp>
      <p:sp>
        <p:nvSpPr>
          <p:cNvPr id="640" name="Google Shape;640;p59"/>
          <p:cNvSpPr txBox="1"/>
          <p:nvPr/>
        </p:nvSpPr>
        <p:spPr>
          <a:xfrm>
            <a:off x="4714500" y="1917700"/>
            <a:ext cx="3292800" cy="1031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pt-BR" sz="2200">
                <a:solidFill>
                  <a:srgbClr val="695D46"/>
                </a:solidFill>
                <a:latin typeface="Open Sans"/>
                <a:ea typeface="Open Sans"/>
                <a:cs typeface="Open Sans"/>
                <a:sym typeface="Open Sans"/>
              </a:rPr>
              <a:t>Observed and Predicted values</a:t>
            </a:r>
            <a:endParaRPr sz="2200">
              <a:solidFill>
                <a:srgbClr val="695D46"/>
              </a:solidFill>
              <a:latin typeface="Open Sans"/>
              <a:ea typeface="Open Sans"/>
              <a:cs typeface="Open Sans"/>
              <a:sym typeface="Open Sans"/>
            </a:endParaRPr>
          </a:p>
        </p:txBody>
      </p:sp>
      <p:pic>
        <p:nvPicPr>
          <p:cNvPr id="641" name="Google Shape;641;p59"/>
          <p:cNvPicPr preferRelativeResize="0"/>
          <p:nvPr/>
        </p:nvPicPr>
        <p:blipFill>
          <a:blip r:embed="rId4">
            <a:alphaModFix/>
          </a:blip>
          <a:stretch>
            <a:fillRect/>
          </a:stretch>
        </p:blipFill>
        <p:spPr>
          <a:xfrm>
            <a:off x="152400" y="1083300"/>
            <a:ext cx="3947922" cy="2700200"/>
          </a:xfrm>
          <a:prstGeom prst="rect">
            <a:avLst/>
          </a:prstGeom>
          <a:noFill/>
          <a:ln>
            <a:noFill/>
          </a:ln>
        </p:spPr>
      </p:pic>
      <p:pic>
        <p:nvPicPr>
          <p:cNvPr id="642" name="Google Shape;642;p59"/>
          <p:cNvPicPr preferRelativeResize="0"/>
          <p:nvPr/>
        </p:nvPicPr>
        <p:blipFill>
          <a:blip r:embed="rId5">
            <a:alphaModFix/>
          </a:blip>
          <a:stretch>
            <a:fillRect/>
          </a:stretch>
        </p:blipFill>
        <p:spPr>
          <a:xfrm>
            <a:off x="583500" y="3699075"/>
            <a:ext cx="7751269" cy="2769700"/>
          </a:xfrm>
          <a:prstGeom prst="rect">
            <a:avLst/>
          </a:prstGeom>
          <a:noFill/>
          <a:ln>
            <a:noFill/>
          </a:ln>
        </p:spPr>
      </p:pic>
      <p:sp>
        <p:nvSpPr>
          <p:cNvPr id="643" name="Google Shape;643;p59"/>
          <p:cNvSpPr txBox="1"/>
          <p:nvPr/>
        </p:nvSpPr>
        <p:spPr>
          <a:xfrm>
            <a:off x="2571238" y="64340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0"/>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47</a:t>
            </a:fld>
            <a:endParaRPr sz="1300">
              <a:solidFill>
                <a:srgbClr val="000000"/>
              </a:solidFill>
            </a:endParaRPr>
          </a:p>
        </p:txBody>
      </p:sp>
      <p:sp>
        <p:nvSpPr>
          <p:cNvPr id="650" name="Google Shape;650;p60"/>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Case study 2 - Conclusions</a:t>
            </a:r>
            <a:endParaRPr/>
          </a:p>
        </p:txBody>
      </p:sp>
      <p:cxnSp>
        <p:nvCxnSpPr>
          <p:cNvPr id="651" name="Google Shape;651;p60"/>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652" name="Google Shape;652;p60"/>
          <p:cNvSpPr txBox="1"/>
          <p:nvPr/>
        </p:nvSpPr>
        <p:spPr>
          <a:xfrm>
            <a:off x="285750" y="1176675"/>
            <a:ext cx="85725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endParaRPr sz="2000">
              <a:solidFill>
                <a:srgbClr val="695D46"/>
              </a:solidFill>
              <a:latin typeface="Open Sans"/>
              <a:ea typeface="Open Sans"/>
              <a:cs typeface="Open Sans"/>
              <a:sym typeface="Open Sans"/>
            </a:endParaRPr>
          </a:p>
        </p:txBody>
      </p:sp>
      <p:pic>
        <p:nvPicPr>
          <p:cNvPr id="653" name="Google Shape;653;p60"/>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654" name="Google Shape;654;p60"/>
          <p:cNvSpPr txBox="1"/>
          <p:nvPr/>
        </p:nvSpPr>
        <p:spPr>
          <a:xfrm>
            <a:off x="468775" y="1772550"/>
            <a:ext cx="7580400" cy="3879000"/>
          </a:xfrm>
          <a:prstGeom prst="rect">
            <a:avLst/>
          </a:prstGeom>
          <a:noFill/>
          <a:ln>
            <a:noFill/>
          </a:ln>
        </p:spPr>
        <p:txBody>
          <a:bodyPr spcFirstLastPara="1" wrap="square" lIns="91425" tIns="91425" rIns="91425" bIns="91425" anchor="t" anchorCtr="0">
            <a:spAutoFit/>
          </a:bodyPr>
          <a:lstStyle/>
          <a:p>
            <a:pPr marL="457200" lvl="0" indent="-381000" algn="just" rtl="0">
              <a:lnSpc>
                <a:spcPct val="150000"/>
              </a:lnSpc>
              <a:spcBef>
                <a:spcPts val="0"/>
              </a:spcBef>
              <a:spcAft>
                <a:spcPts val="0"/>
              </a:spcAft>
              <a:buSzPts val="2400"/>
              <a:buFont typeface="Open Sans"/>
              <a:buChar char="●"/>
            </a:pPr>
            <a:r>
              <a:rPr lang="pt-BR" sz="2400">
                <a:latin typeface="Open Sans"/>
                <a:ea typeface="Open Sans"/>
                <a:cs typeface="Open Sans"/>
                <a:sym typeface="Open Sans"/>
              </a:rPr>
              <a:t>Even in a watershed with a concentration time of less than 2h, the network showed a better performance with accumulated rainfall greater than 6h - physical system’s memory, which may have some relation with soil moisture</a:t>
            </a:r>
            <a:endParaRPr sz="2400">
              <a:latin typeface="Open Sans"/>
              <a:ea typeface="Open Sans"/>
              <a:cs typeface="Open Sans"/>
              <a:sym typeface="Open Sans"/>
            </a:endParaRPr>
          </a:p>
          <a:p>
            <a:pPr marL="457200" lvl="0" indent="-381000" algn="just" rtl="0">
              <a:lnSpc>
                <a:spcPct val="150000"/>
              </a:lnSpc>
              <a:spcBef>
                <a:spcPts val="0"/>
              </a:spcBef>
              <a:spcAft>
                <a:spcPts val="0"/>
              </a:spcAft>
              <a:buSzPts val="2400"/>
              <a:buFont typeface="Open Sans"/>
              <a:buChar char="●"/>
            </a:pPr>
            <a:r>
              <a:rPr lang="pt-BR" sz="2400">
                <a:latin typeface="Open Sans"/>
                <a:ea typeface="Open Sans"/>
                <a:cs typeface="Open Sans"/>
                <a:sym typeface="Open Sans"/>
              </a:rPr>
              <a:t>Good agreement even with only rainfall as a input</a:t>
            </a:r>
            <a:endParaRPr sz="2400">
              <a:latin typeface="Open Sans"/>
              <a:ea typeface="Open Sans"/>
              <a:cs typeface="Open Sans"/>
              <a:sym typeface="Open Sans"/>
            </a:endParaRPr>
          </a:p>
        </p:txBody>
      </p:sp>
      <p:sp>
        <p:nvSpPr>
          <p:cNvPr id="655" name="Google Shape;655;p60"/>
          <p:cNvSpPr txBox="1"/>
          <p:nvPr/>
        </p:nvSpPr>
        <p:spPr>
          <a:xfrm>
            <a:off x="3164425" y="5713125"/>
            <a:ext cx="124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latin typeface="Open Sans"/>
                <a:ea typeface="Open Sans"/>
                <a:cs typeface="Open Sans"/>
                <a:sym typeface="Open Sans"/>
              </a:rPr>
              <a:t>Current</a:t>
            </a:r>
            <a:endParaRPr sz="2000">
              <a:latin typeface="Open Sans"/>
              <a:ea typeface="Open Sans"/>
              <a:cs typeface="Open Sans"/>
              <a:sym typeface="Open Sans"/>
            </a:endParaRPr>
          </a:p>
        </p:txBody>
      </p:sp>
      <p:sp>
        <p:nvSpPr>
          <p:cNvPr id="656" name="Google Shape;656;p60"/>
          <p:cNvSpPr txBox="1"/>
          <p:nvPr/>
        </p:nvSpPr>
        <p:spPr>
          <a:xfrm>
            <a:off x="6831325" y="5713125"/>
            <a:ext cx="1445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latin typeface="Open Sans"/>
                <a:ea typeface="Open Sans"/>
                <a:cs typeface="Open Sans"/>
                <a:sym typeface="Open Sans"/>
              </a:rPr>
              <a:t>Future</a:t>
            </a:r>
            <a:endParaRPr sz="2000">
              <a:latin typeface="Open Sans"/>
              <a:ea typeface="Open Sans"/>
              <a:cs typeface="Open Sans"/>
              <a:sym typeface="Open Sans"/>
            </a:endParaRPr>
          </a:p>
        </p:txBody>
      </p:sp>
      <p:sp>
        <p:nvSpPr>
          <p:cNvPr id="657" name="Google Shape;657;p60"/>
          <p:cNvSpPr/>
          <p:nvPr/>
        </p:nvSpPr>
        <p:spPr>
          <a:xfrm>
            <a:off x="5234125" y="5713125"/>
            <a:ext cx="771600" cy="4926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600">
                <a:solidFill>
                  <a:schemeClr val="lt1"/>
                </a:solidFill>
              </a:rPr>
              <a:t>RNA</a:t>
            </a:r>
            <a:endParaRPr sz="1600">
              <a:solidFill>
                <a:schemeClr val="lt1"/>
              </a:solidFill>
            </a:endParaRPr>
          </a:p>
        </p:txBody>
      </p:sp>
      <p:sp>
        <p:nvSpPr>
          <p:cNvPr id="658" name="Google Shape;658;p60"/>
          <p:cNvSpPr txBox="1"/>
          <p:nvPr/>
        </p:nvSpPr>
        <p:spPr>
          <a:xfrm>
            <a:off x="948675" y="5713125"/>
            <a:ext cx="83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latin typeface="Open Sans"/>
                <a:ea typeface="Open Sans"/>
                <a:cs typeface="Open Sans"/>
                <a:sym typeface="Open Sans"/>
              </a:rPr>
              <a:t>Past</a:t>
            </a:r>
            <a:endParaRPr sz="2000">
              <a:latin typeface="Open Sans"/>
              <a:ea typeface="Open Sans"/>
              <a:cs typeface="Open Sans"/>
              <a:sym typeface="Open Sans"/>
            </a:endParaRPr>
          </a:p>
        </p:txBody>
      </p:sp>
      <p:sp>
        <p:nvSpPr>
          <p:cNvPr id="659" name="Google Shape;659;p60"/>
          <p:cNvSpPr/>
          <p:nvPr/>
        </p:nvSpPr>
        <p:spPr>
          <a:xfrm>
            <a:off x="2290100" y="5754825"/>
            <a:ext cx="367500" cy="409200"/>
          </a:xfrm>
          <a:prstGeom prst="mathPlus">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1"/>
          <p:cNvSpPr txBox="1">
            <a:spLocks noGrp="1"/>
          </p:cNvSpPr>
          <p:nvPr>
            <p:ph type="title"/>
          </p:nvPr>
        </p:nvSpPr>
        <p:spPr>
          <a:xfrm>
            <a:off x="910650" y="993325"/>
            <a:ext cx="7322700" cy="4729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pt-BR" sz="5400"/>
              <a:t>Further and comparative analyzes</a:t>
            </a:r>
            <a:endParaRPr sz="5400"/>
          </a:p>
        </p:txBody>
      </p:sp>
      <p:pic>
        <p:nvPicPr>
          <p:cNvPr id="666" name="Google Shape;666;p61"/>
          <p:cNvPicPr preferRelativeResize="0"/>
          <p:nvPr/>
        </p:nvPicPr>
        <p:blipFill>
          <a:blip r:embed="rId3">
            <a:alphaModFix amt="10000"/>
          </a:blip>
          <a:stretch>
            <a:fillRect/>
          </a:stretch>
        </p:blipFill>
        <p:spPr>
          <a:xfrm>
            <a:off x="7163450" y="0"/>
            <a:ext cx="1980550" cy="1980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2"/>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49</a:t>
            </a:fld>
            <a:endParaRPr sz="1300">
              <a:solidFill>
                <a:srgbClr val="000000"/>
              </a:solidFill>
            </a:endParaRPr>
          </a:p>
        </p:txBody>
      </p:sp>
      <p:cxnSp>
        <p:nvCxnSpPr>
          <p:cNvPr id="673" name="Google Shape;673;p62"/>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674" name="Google Shape;674;p62"/>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675" name="Google Shape;675;p62"/>
          <p:cNvSpPr txBox="1"/>
          <p:nvPr/>
        </p:nvSpPr>
        <p:spPr>
          <a:xfrm>
            <a:off x="1012975" y="1071600"/>
            <a:ext cx="5295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highlight>
                  <a:srgbClr val="FFFFFF"/>
                </a:highlight>
              </a:rPr>
              <a:t>Weights - Accum 12h - Predict to 15 min.</a:t>
            </a:r>
            <a:endParaRPr sz="2400"/>
          </a:p>
        </p:txBody>
      </p:sp>
      <p:sp>
        <p:nvSpPr>
          <p:cNvPr id="676" name="Google Shape;676;p62"/>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Weight analysis</a:t>
            </a:r>
            <a:endParaRPr/>
          </a:p>
        </p:txBody>
      </p:sp>
      <p:sp>
        <p:nvSpPr>
          <p:cNvPr id="677" name="Google Shape;677;p62"/>
          <p:cNvSpPr txBox="1"/>
          <p:nvPr/>
        </p:nvSpPr>
        <p:spPr>
          <a:xfrm>
            <a:off x="2312113" y="6074350"/>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pic>
        <p:nvPicPr>
          <p:cNvPr id="678" name="Google Shape;678;p62"/>
          <p:cNvPicPr preferRelativeResize="0"/>
          <p:nvPr/>
        </p:nvPicPr>
        <p:blipFill>
          <a:blip r:embed="rId4">
            <a:alphaModFix/>
          </a:blip>
          <a:stretch>
            <a:fillRect/>
          </a:stretch>
        </p:blipFill>
        <p:spPr>
          <a:xfrm>
            <a:off x="990979" y="1564200"/>
            <a:ext cx="5338972" cy="4569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a:t>
            </a:fld>
            <a:endParaRPr sz="1300">
              <a:solidFill>
                <a:srgbClr val="000000"/>
              </a:solidFill>
            </a:endParaRPr>
          </a:p>
        </p:txBody>
      </p:sp>
      <p:sp>
        <p:nvSpPr>
          <p:cNvPr id="126" name="Google Shape;126;p18"/>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Scientific Question</a:t>
            </a:r>
            <a:endParaRPr/>
          </a:p>
        </p:txBody>
      </p:sp>
      <p:sp>
        <p:nvSpPr>
          <p:cNvPr id="127" name="Google Shape;127;p18"/>
          <p:cNvSpPr txBox="1">
            <a:spLocks noGrp="1"/>
          </p:cNvSpPr>
          <p:nvPr>
            <p:ph type="body" idx="1"/>
          </p:nvPr>
        </p:nvSpPr>
        <p:spPr>
          <a:xfrm>
            <a:off x="327175" y="2916175"/>
            <a:ext cx="8229600" cy="1486500"/>
          </a:xfrm>
          <a:prstGeom prst="rect">
            <a:avLst/>
          </a:prstGeom>
        </p:spPr>
        <p:txBody>
          <a:bodyPr spcFirstLastPara="1" wrap="square" lIns="91425" tIns="45700" rIns="91425" bIns="45700" anchor="t" anchorCtr="0">
            <a:noAutofit/>
          </a:bodyPr>
          <a:lstStyle/>
          <a:p>
            <a:pPr marL="0" lvl="0" indent="0" algn="ctr" rtl="0">
              <a:lnSpc>
                <a:spcPct val="150000"/>
              </a:lnSpc>
              <a:spcBef>
                <a:spcPts val="360"/>
              </a:spcBef>
              <a:spcAft>
                <a:spcPts val="0"/>
              </a:spcAft>
              <a:buSzPts val="852"/>
              <a:buNone/>
            </a:pPr>
            <a:r>
              <a:rPr lang="pt-BR" sz="2415"/>
              <a:t>Is it possible to use models based on ANN for very short-term hydrological forecasting?</a:t>
            </a:r>
            <a:endParaRPr sz="2415"/>
          </a:p>
        </p:txBody>
      </p:sp>
      <p:pic>
        <p:nvPicPr>
          <p:cNvPr id="128" name="Google Shape;128;p18"/>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129" name="Google Shape;129;p18"/>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3"/>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50</a:t>
            </a:fld>
            <a:endParaRPr sz="1300">
              <a:solidFill>
                <a:srgbClr val="000000"/>
              </a:solidFill>
            </a:endParaRPr>
          </a:p>
        </p:txBody>
      </p:sp>
      <p:cxnSp>
        <p:nvCxnSpPr>
          <p:cNvPr id="685" name="Google Shape;685;p63"/>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686" name="Google Shape;686;p63"/>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687" name="Google Shape;687;p63"/>
          <p:cNvSpPr txBox="1"/>
          <p:nvPr/>
        </p:nvSpPr>
        <p:spPr>
          <a:xfrm>
            <a:off x="1012975" y="1071600"/>
            <a:ext cx="5295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highlight>
                  <a:srgbClr val="FFFFFF"/>
                </a:highlight>
              </a:rPr>
              <a:t>Weights - Accum 12h - Predict to 120 min.</a:t>
            </a:r>
            <a:endParaRPr sz="2400"/>
          </a:p>
        </p:txBody>
      </p:sp>
      <p:sp>
        <p:nvSpPr>
          <p:cNvPr id="688" name="Google Shape;688;p63"/>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Weight analysis</a:t>
            </a:r>
            <a:endParaRPr/>
          </a:p>
        </p:txBody>
      </p:sp>
      <p:sp>
        <p:nvSpPr>
          <p:cNvPr id="689" name="Google Shape;689;p63"/>
          <p:cNvSpPr txBox="1"/>
          <p:nvPr/>
        </p:nvSpPr>
        <p:spPr>
          <a:xfrm>
            <a:off x="2312113" y="6074350"/>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pic>
        <p:nvPicPr>
          <p:cNvPr id="690" name="Google Shape;690;p63"/>
          <p:cNvPicPr preferRelativeResize="0"/>
          <p:nvPr/>
        </p:nvPicPr>
        <p:blipFill>
          <a:blip r:embed="rId4">
            <a:alphaModFix/>
          </a:blip>
          <a:stretch>
            <a:fillRect/>
          </a:stretch>
        </p:blipFill>
        <p:spPr>
          <a:xfrm>
            <a:off x="1012964" y="1564200"/>
            <a:ext cx="5695124" cy="45605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4"/>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51</a:t>
            </a:fld>
            <a:endParaRPr sz="1300">
              <a:solidFill>
                <a:srgbClr val="000000"/>
              </a:solidFill>
            </a:endParaRPr>
          </a:p>
        </p:txBody>
      </p:sp>
      <p:cxnSp>
        <p:nvCxnSpPr>
          <p:cNvPr id="697" name="Google Shape;697;p64"/>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698" name="Google Shape;698;p64"/>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699" name="Google Shape;699;p64"/>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Weight analysis</a:t>
            </a:r>
            <a:endParaRPr/>
          </a:p>
        </p:txBody>
      </p:sp>
      <p:sp>
        <p:nvSpPr>
          <p:cNvPr id="700" name="Google Shape;700;p64"/>
          <p:cNvSpPr txBox="1"/>
          <p:nvPr/>
        </p:nvSpPr>
        <p:spPr>
          <a:xfrm>
            <a:off x="3897075" y="930900"/>
            <a:ext cx="42135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a:latin typeface="Open Sans"/>
                <a:ea typeface="Open Sans"/>
                <a:cs typeface="Open Sans"/>
                <a:sym typeface="Open Sans"/>
              </a:rPr>
              <a:t>Max weight</a:t>
            </a:r>
            <a:endParaRPr sz="2000">
              <a:latin typeface="Open Sans"/>
              <a:ea typeface="Open Sans"/>
              <a:cs typeface="Open Sans"/>
              <a:sym typeface="Open Sans"/>
            </a:endParaRPr>
          </a:p>
          <a:p>
            <a:pPr marL="0" lvl="0" indent="0" algn="ctr" rtl="0">
              <a:spcBef>
                <a:spcPts val="0"/>
              </a:spcBef>
              <a:spcAft>
                <a:spcPts val="0"/>
              </a:spcAft>
              <a:buNone/>
            </a:pPr>
            <a:r>
              <a:rPr lang="pt-BR" sz="2000">
                <a:latin typeface="Open Sans"/>
                <a:ea typeface="Open Sans"/>
                <a:cs typeface="Open Sans"/>
                <a:sym typeface="Open Sans"/>
              </a:rPr>
              <a:t>X</a:t>
            </a:r>
            <a:endParaRPr sz="2000">
              <a:latin typeface="Open Sans"/>
              <a:ea typeface="Open Sans"/>
              <a:cs typeface="Open Sans"/>
              <a:sym typeface="Open Sans"/>
            </a:endParaRPr>
          </a:p>
          <a:p>
            <a:pPr marL="0" lvl="0" indent="0" algn="ctr" rtl="0">
              <a:spcBef>
                <a:spcPts val="0"/>
              </a:spcBef>
              <a:spcAft>
                <a:spcPts val="0"/>
              </a:spcAft>
              <a:buNone/>
            </a:pPr>
            <a:r>
              <a:rPr lang="pt-BR" sz="2000">
                <a:latin typeface="Open Sans"/>
                <a:ea typeface="Open Sans"/>
                <a:cs typeface="Open Sans"/>
                <a:sym typeface="Open Sans"/>
              </a:rPr>
              <a:t>Shortest distance between radar cell center and drainage</a:t>
            </a:r>
            <a:endParaRPr sz="2000">
              <a:latin typeface="Open Sans"/>
              <a:ea typeface="Open Sans"/>
              <a:cs typeface="Open Sans"/>
              <a:sym typeface="Open Sans"/>
            </a:endParaRPr>
          </a:p>
        </p:txBody>
      </p:sp>
      <p:pic>
        <p:nvPicPr>
          <p:cNvPr id="701" name="Google Shape;701;p64"/>
          <p:cNvPicPr preferRelativeResize="0"/>
          <p:nvPr/>
        </p:nvPicPr>
        <p:blipFill>
          <a:blip r:embed="rId4">
            <a:alphaModFix/>
          </a:blip>
          <a:stretch>
            <a:fillRect/>
          </a:stretch>
        </p:blipFill>
        <p:spPr>
          <a:xfrm>
            <a:off x="152400" y="1083300"/>
            <a:ext cx="3668475" cy="3846150"/>
          </a:xfrm>
          <a:prstGeom prst="rect">
            <a:avLst/>
          </a:prstGeom>
          <a:noFill/>
          <a:ln>
            <a:noFill/>
          </a:ln>
        </p:spPr>
      </p:pic>
      <p:pic>
        <p:nvPicPr>
          <p:cNvPr id="702" name="Google Shape;702;p64"/>
          <p:cNvPicPr preferRelativeResize="0"/>
          <p:nvPr/>
        </p:nvPicPr>
        <p:blipFill>
          <a:blip r:embed="rId5">
            <a:alphaModFix/>
          </a:blip>
          <a:stretch>
            <a:fillRect/>
          </a:stretch>
        </p:blipFill>
        <p:spPr>
          <a:xfrm>
            <a:off x="4316950" y="2427272"/>
            <a:ext cx="3668475" cy="3846153"/>
          </a:xfrm>
          <a:prstGeom prst="rect">
            <a:avLst/>
          </a:prstGeom>
          <a:noFill/>
          <a:ln>
            <a:noFill/>
          </a:ln>
        </p:spPr>
      </p:pic>
      <p:sp>
        <p:nvSpPr>
          <p:cNvPr id="703" name="Google Shape;703;p64"/>
          <p:cNvSpPr txBox="1"/>
          <p:nvPr/>
        </p:nvSpPr>
        <p:spPr>
          <a:xfrm>
            <a:off x="152400" y="4929450"/>
            <a:ext cx="3918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highlight>
                  <a:schemeClr val="lt1"/>
                </a:highlight>
              </a:rPr>
              <a:t>Accum 12h - Predict to 15 min.</a:t>
            </a:r>
            <a:endParaRPr>
              <a:latin typeface="Open Sans"/>
              <a:ea typeface="Open Sans"/>
              <a:cs typeface="Open Sans"/>
              <a:sym typeface="Open Sans"/>
            </a:endParaRPr>
          </a:p>
        </p:txBody>
      </p:sp>
      <p:sp>
        <p:nvSpPr>
          <p:cNvPr id="704" name="Google Shape;704;p64"/>
          <p:cNvSpPr txBox="1"/>
          <p:nvPr/>
        </p:nvSpPr>
        <p:spPr>
          <a:xfrm>
            <a:off x="4316950" y="6158800"/>
            <a:ext cx="3918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highlight>
                  <a:schemeClr val="lt1"/>
                </a:highlight>
              </a:rPr>
              <a:t>Accum 12h - Predict to 120 min.</a:t>
            </a: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5"/>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52</a:t>
            </a:fld>
            <a:endParaRPr sz="1300">
              <a:solidFill>
                <a:srgbClr val="000000"/>
              </a:solidFill>
            </a:endParaRPr>
          </a:p>
        </p:txBody>
      </p:sp>
      <p:sp>
        <p:nvSpPr>
          <p:cNvPr id="711" name="Google Shape;711;p65"/>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Sensitivity analysis</a:t>
            </a:r>
            <a:endParaRPr/>
          </a:p>
        </p:txBody>
      </p:sp>
      <p:cxnSp>
        <p:nvCxnSpPr>
          <p:cNvPr id="712" name="Google Shape;712;p65"/>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713" name="Google Shape;713;p65"/>
          <p:cNvPicPr preferRelativeResize="0"/>
          <p:nvPr/>
        </p:nvPicPr>
        <p:blipFill>
          <a:blip r:embed="rId3">
            <a:alphaModFix amt="10000"/>
          </a:blip>
          <a:stretch>
            <a:fillRect/>
          </a:stretch>
        </p:blipFill>
        <p:spPr>
          <a:xfrm>
            <a:off x="7163450" y="0"/>
            <a:ext cx="1980550" cy="1980550"/>
          </a:xfrm>
          <a:prstGeom prst="rect">
            <a:avLst/>
          </a:prstGeom>
          <a:noFill/>
          <a:ln>
            <a:noFill/>
          </a:ln>
        </p:spPr>
      </p:pic>
      <p:pic>
        <p:nvPicPr>
          <p:cNvPr id="714" name="Google Shape;714;p65"/>
          <p:cNvPicPr preferRelativeResize="0"/>
          <p:nvPr/>
        </p:nvPicPr>
        <p:blipFill>
          <a:blip r:embed="rId4">
            <a:alphaModFix/>
          </a:blip>
          <a:stretch>
            <a:fillRect/>
          </a:stretch>
        </p:blipFill>
        <p:spPr>
          <a:xfrm>
            <a:off x="545025" y="2049371"/>
            <a:ext cx="8053951" cy="33437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6"/>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53</a:t>
            </a:fld>
            <a:endParaRPr sz="1300">
              <a:solidFill>
                <a:srgbClr val="000000"/>
              </a:solidFill>
            </a:endParaRPr>
          </a:p>
        </p:txBody>
      </p:sp>
      <p:sp>
        <p:nvSpPr>
          <p:cNvPr id="721" name="Google Shape;721;p66"/>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Sensitivity analysis</a:t>
            </a:r>
            <a:endParaRPr/>
          </a:p>
        </p:txBody>
      </p:sp>
      <p:cxnSp>
        <p:nvCxnSpPr>
          <p:cNvPr id="722" name="Google Shape;722;p66"/>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723" name="Google Shape;723;p66"/>
          <p:cNvSpPr txBox="1"/>
          <p:nvPr/>
        </p:nvSpPr>
        <p:spPr>
          <a:xfrm>
            <a:off x="514800" y="2122725"/>
            <a:ext cx="7871100" cy="16008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endParaRPr sz="2100">
              <a:solidFill>
                <a:srgbClr val="202124"/>
              </a:solidFill>
              <a:highlight>
                <a:srgbClr val="F8F9FA"/>
              </a:highlight>
            </a:endParaRPr>
          </a:p>
          <a:p>
            <a:pPr marL="0" lvl="0" indent="0" algn="ctr" rtl="0">
              <a:lnSpc>
                <a:spcPct val="150000"/>
              </a:lnSpc>
              <a:spcBef>
                <a:spcPts val="0"/>
              </a:spcBef>
              <a:spcAft>
                <a:spcPts val="1200"/>
              </a:spcAft>
              <a:buNone/>
            </a:pPr>
            <a:r>
              <a:rPr lang="pt-BR" sz="2600">
                <a:solidFill>
                  <a:schemeClr val="dk2"/>
                </a:solidFill>
                <a:latin typeface="Open Sans"/>
                <a:ea typeface="Open Sans"/>
                <a:cs typeface="Open Sans"/>
                <a:sym typeface="Open Sans"/>
              </a:rPr>
              <a:t>Evaluates the sensitivity of the network in relation to each of the input variables</a:t>
            </a:r>
            <a:endParaRPr sz="1800">
              <a:solidFill>
                <a:srgbClr val="695D46"/>
              </a:solidFill>
              <a:latin typeface="Open Sans"/>
              <a:ea typeface="Open Sans"/>
              <a:cs typeface="Open Sans"/>
              <a:sym typeface="Open Sans"/>
            </a:endParaRPr>
          </a:p>
        </p:txBody>
      </p:sp>
      <p:pic>
        <p:nvPicPr>
          <p:cNvPr id="724" name="Google Shape;724;p66"/>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725" name="Google Shape;725;p66"/>
          <p:cNvSpPr/>
          <p:nvPr/>
        </p:nvSpPr>
        <p:spPr>
          <a:xfrm>
            <a:off x="308400" y="4710200"/>
            <a:ext cx="1494600" cy="5250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Prec. Ypu</a:t>
            </a:r>
            <a:endParaRPr/>
          </a:p>
        </p:txBody>
      </p:sp>
      <p:sp>
        <p:nvSpPr>
          <p:cNvPr id="726" name="Google Shape;726;p66"/>
          <p:cNvSpPr/>
          <p:nvPr/>
        </p:nvSpPr>
        <p:spPr>
          <a:xfrm>
            <a:off x="308400" y="5327325"/>
            <a:ext cx="1494600" cy="52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Level Ypu</a:t>
            </a:r>
            <a:endParaRPr/>
          </a:p>
        </p:txBody>
      </p:sp>
      <p:sp>
        <p:nvSpPr>
          <p:cNvPr id="727" name="Google Shape;727;p66"/>
          <p:cNvSpPr/>
          <p:nvPr/>
        </p:nvSpPr>
        <p:spPr>
          <a:xfrm>
            <a:off x="2005725" y="4710200"/>
            <a:ext cx="1494600" cy="52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Prec. Venda das Pedras</a:t>
            </a:r>
            <a:endParaRPr/>
          </a:p>
        </p:txBody>
      </p:sp>
      <p:sp>
        <p:nvSpPr>
          <p:cNvPr id="728" name="Google Shape;728;p66"/>
          <p:cNvSpPr/>
          <p:nvPr/>
        </p:nvSpPr>
        <p:spPr>
          <a:xfrm>
            <a:off x="2005725" y="5327325"/>
            <a:ext cx="1494600" cy="52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Level Venda das Pedras</a:t>
            </a:r>
            <a:endParaRPr/>
          </a:p>
        </p:txBody>
      </p:sp>
      <p:sp>
        <p:nvSpPr>
          <p:cNvPr id="729" name="Google Shape;729;p66"/>
          <p:cNvSpPr/>
          <p:nvPr/>
        </p:nvSpPr>
        <p:spPr>
          <a:xfrm>
            <a:off x="3703050" y="4710200"/>
            <a:ext cx="1494600" cy="52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Prec. Suspiro</a:t>
            </a:r>
            <a:endParaRPr/>
          </a:p>
        </p:txBody>
      </p:sp>
      <p:sp>
        <p:nvSpPr>
          <p:cNvPr id="730" name="Google Shape;730;p66"/>
          <p:cNvSpPr/>
          <p:nvPr/>
        </p:nvSpPr>
        <p:spPr>
          <a:xfrm>
            <a:off x="3703050" y="5327325"/>
            <a:ext cx="1494600" cy="52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Level Suspiro</a:t>
            </a:r>
            <a:endParaRPr/>
          </a:p>
        </p:txBody>
      </p:sp>
      <p:sp>
        <p:nvSpPr>
          <p:cNvPr id="731" name="Google Shape;731;p66"/>
          <p:cNvSpPr/>
          <p:nvPr/>
        </p:nvSpPr>
        <p:spPr>
          <a:xfrm>
            <a:off x="5400375" y="4710200"/>
            <a:ext cx="1494600" cy="52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Prec. Olaria</a:t>
            </a:r>
            <a:endParaRPr/>
          </a:p>
        </p:txBody>
      </p:sp>
      <p:sp>
        <p:nvSpPr>
          <p:cNvPr id="732" name="Google Shape;732;p66"/>
          <p:cNvSpPr/>
          <p:nvPr/>
        </p:nvSpPr>
        <p:spPr>
          <a:xfrm>
            <a:off x="5400375" y="5327325"/>
            <a:ext cx="1494600" cy="52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Level Olaria</a:t>
            </a:r>
            <a:endParaRPr/>
          </a:p>
        </p:txBody>
      </p:sp>
      <p:sp>
        <p:nvSpPr>
          <p:cNvPr id="733" name="Google Shape;733;p66"/>
          <p:cNvSpPr/>
          <p:nvPr/>
        </p:nvSpPr>
        <p:spPr>
          <a:xfrm>
            <a:off x="7097700" y="4710200"/>
            <a:ext cx="1494600" cy="52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Prec. Cons. Paulino</a:t>
            </a:r>
            <a:endParaRPr/>
          </a:p>
        </p:txBody>
      </p:sp>
      <p:sp>
        <p:nvSpPr>
          <p:cNvPr id="734" name="Google Shape;734;p66"/>
          <p:cNvSpPr/>
          <p:nvPr/>
        </p:nvSpPr>
        <p:spPr>
          <a:xfrm>
            <a:off x="7097700" y="5327325"/>
            <a:ext cx="1494600" cy="52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Level Cons. Paulino</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7"/>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54</a:t>
            </a:fld>
            <a:endParaRPr sz="1300">
              <a:solidFill>
                <a:srgbClr val="000000"/>
              </a:solidFill>
            </a:endParaRPr>
          </a:p>
        </p:txBody>
      </p:sp>
      <p:cxnSp>
        <p:nvCxnSpPr>
          <p:cNvPr id="741" name="Google Shape;741;p67"/>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742" name="Google Shape;742;p67"/>
          <p:cNvSpPr txBox="1"/>
          <p:nvPr/>
        </p:nvSpPr>
        <p:spPr>
          <a:xfrm>
            <a:off x="372750" y="1103350"/>
            <a:ext cx="7871100" cy="877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pt-BR" sz="1800">
                <a:solidFill>
                  <a:srgbClr val="695D46"/>
                </a:solidFill>
                <a:latin typeface="Open Sans"/>
                <a:ea typeface="Open Sans"/>
                <a:cs typeface="Open Sans"/>
                <a:sym typeface="Open Sans"/>
              </a:rPr>
              <a:t>Análise de Sensibilidade</a:t>
            </a:r>
            <a:endParaRPr sz="1800">
              <a:solidFill>
                <a:srgbClr val="695D46"/>
              </a:solidFill>
              <a:latin typeface="Open Sans"/>
              <a:ea typeface="Open Sans"/>
              <a:cs typeface="Open Sans"/>
              <a:sym typeface="Open Sans"/>
            </a:endParaRPr>
          </a:p>
          <a:p>
            <a:pPr marL="0" lvl="0" indent="0" algn="ctr" rtl="0">
              <a:lnSpc>
                <a:spcPct val="150000"/>
              </a:lnSpc>
              <a:spcBef>
                <a:spcPts val="0"/>
              </a:spcBef>
              <a:spcAft>
                <a:spcPts val="0"/>
              </a:spcAft>
              <a:buNone/>
            </a:pPr>
            <a:r>
              <a:rPr lang="pt-BR" sz="1800">
                <a:solidFill>
                  <a:srgbClr val="695D46"/>
                </a:solidFill>
                <a:latin typeface="Open Sans"/>
                <a:ea typeface="Open Sans"/>
                <a:cs typeface="Open Sans"/>
                <a:sym typeface="Open Sans"/>
              </a:rPr>
              <a:t>(Freitas, Silva, Santos, 2021)</a:t>
            </a:r>
            <a:endParaRPr sz="1800">
              <a:solidFill>
                <a:srgbClr val="695D46"/>
              </a:solidFill>
              <a:latin typeface="Open Sans"/>
              <a:ea typeface="Open Sans"/>
              <a:cs typeface="Open Sans"/>
              <a:sym typeface="Open Sans"/>
            </a:endParaRPr>
          </a:p>
        </p:txBody>
      </p:sp>
      <p:pic>
        <p:nvPicPr>
          <p:cNvPr id="743" name="Google Shape;743;p67"/>
          <p:cNvPicPr preferRelativeResize="0"/>
          <p:nvPr/>
        </p:nvPicPr>
        <p:blipFill>
          <a:blip r:embed="rId3">
            <a:alphaModFix amt="10000"/>
          </a:blip>
          <a:stretch>
            <a:fillRect/>
          </a:stretch>
        </p:blipFill>
        <p:spPr>
          <a:xfrm>
            <a:off x="7163450" y="0"/>
            <a:ext cx="1980550" cy="1980550"/>
          </a:xfrm>
          <a:prstGeom prst="rect">
            <a:avLst/>
          </a:prstGeom>
          <a:noFill/>
          <a:ln>
            <a:noFill/>
          </a:ln>
        </p:spPr>
      </p:pic>
      <p:pic>
        <p:nvPicPr>
          <p:cNvPr id="744" name="Google Shape;744;p67"/>
          <p:cNvPicPr preferRelativeResize="0"/>
          <p:nvPr/>
        </p:nvPicPr>
        <p:blipFill>
          <a:blip r:embed="rId4">
            <a:alphaModFix/>
          </a:blip>
          <a:stretch>
            <a:fillRect/>
          </a:stretch>
        </p:blipFill>
        <p:spPr>
          <a:xfrm>
            <a:off x="598250" y="2595150"/>
            <a:ext cx="3501725" cy="3427375"/>
          </a:xfrm>
          <a:prstGeom prst="rect">
            <a:avLst/>
          </a:prstGeom>
          <a:noFill/>
          <a:ln>
            <a:noFill/>
          </a:ln>
        </p:spPr>
      </p:pic>
      <p:pic>
        <p:nvPicPr>
          <p:cNvPr id="745" name="Google Shape;745;p67"/>
          <p:cNvPicPr preferRelativeResize="0"/>
          <p:nvPr/>
        </p:nvPicPr>
        <p:blipFill>
          <a:blip r:embed="rId5">
            <a:alphaModFix/>
          </a:blip>
          <a:stretch>
            <a:fillRect/>
          </a:stretch>
        </p:blipFill>
        <p:spPr>
          <a:xfrm>
            <a:off x="4810125" y="2618900"/>
            <a:ext cx="3433737" cy="3379874"/>
          </a:xfrm>
          <a:prstGeom prst="rect">
            <a:avLst/>
          </a:prstGeom>
          <a:noFill/>
          <a:ln>
            <a:noFill/>
          </a:ln>
        </p:spPr>
      </p:pic>
      <p:sp>
        <p:nvSpPr>
          <p:cNvPr id="746" name="Google Shape;746;p67"/>
          <p:cNvSpPr txBox="1"/>
          <p:nvPr/>
        </p:nvSpPr>
        <p:spPr>
          <a:xfrm>
            <a:off x="998363" y="2218700"/>
            <a:ext cx="270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rgbClr val="695D46"/>
                </a:solidFill>
                <a:latin typeface="Open Sans"/>
                <a:ea typeface="Open Sans"/>
                <a:cs typeface="Open Sans"/>
                <a:sym typeface="Open Sans"/>
              </a:rPr>
              <a:t>Antecedence: 15 minutes</a:t>
            </a:r>
            <a:endParaRPr>
              <a:solidFill>
                <a:srgbClr val="695D46"/>
              </a:solidFill>
              <a:latin typeface="Open Sans"/>
              <a:ea typeface="Open Sans"/>
              <a:cs typeface="Open Sans"/>
              <a:sym typeface="Open Sans"/>
            </a:endParaRPr>
          </a:p>
        </p:txBody>
      </p:sp>
      <p:sp>
        <p:nvSpPr>
          <p:cNvPr id="747" name="Google Shape;747;p67"/>
          <p:cNvSpPr/>
          <p:nvPr/>
        </p:nvSpPr>
        <p:spPr>
          <a:xfrm>
            <a:off x="713699" y="2971675"/>
            <a:ext cx="7530300" cy="30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67"/>
          <p:cNvSpPr/>
          <p:nvPr/>
        </p:nvSpPr>
        <p:spPr>
          <a:xfrm>
            <a:off x="713699" y="3279775"/>
            <a:ext cx="3433800" cy="30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67"/>
          <p:cNvSpPr/>
          <p:nvPr/>
        </p:nvSpPr>
        <p:spPr>
          <a:xfrm>
            <a:off x="4885249" y="5617650"/>
            <a:ext cx="3433800" cy="30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67"/>
          <p:cNvSpPr txBox="1"/>
          <p:nvPr/>
        </p:nvSpPr>
        <p:spPr>
          <a:xfrm>
            <a:off x="5176238" y="2276000"/>
            <a:ext cx="270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rgbClr val="695D46"/>
                </a:solidFill>
                <a:latin typeface="Open Sans"/>
                <a:ea typeface="Open Sans"/>
                <a:cs typeface="Open Sans"/>
                <a:sym typeface="Open Sans"/>
              </a:rPr>
              <a:t>Antecedence: 120 minutes</a:t>
            </a:r>
            <a:endParaRPr>
              <a:solidFill>
                <a:srgbClr val="695D46"/>
              </a:solidFill>
              <a:latin typeface="Open Sans"/>
              <a:ea typeface="Open Sans"/>
              <a:cs typeface="Open Sans"/>
              <a:sym typeface="Open Sans"/>
            </a:endParaRPr>
          </a:p>
        </p:txBody>
      </p:sp>
      <p:sp>
        <p:nvSpPr>
          <p:cNvPr id="751" name="Google Shape;751;p67"/>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Sensitivity analysis</a:t>
            </a:r>
            <a:endParaRPr/>
          </a:p>
        </p:txBody>
      </p:sp>
      <p:sp>
        <p:nvSpPr>
          <p:cNvPr id="752" name="Google Shape;752;p67"/>
          <p:cNvSpPr txBox="1"/>
          <p:nvPr/>
        </p:nvSpPr>
        <p:spPr>
          <a:xfrm>
            <a:off x="2684088" y="602252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8"/>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55</a:t>
            </a:fld>
            <a:endParaRPr sz="1300">
              <a:solidFill>
                <a:srgbClr val="000000"/>
              </a:solidFill>
            </a:endParaRPr>
          </a:p>
        </p:txBody>
      </p:sp>
      <p:pic>
        <p:nvPicPr>
          <p:cNvPr id="759" name="Google Shape;759;p68"/>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760" name="Google Shape;760;p68"/>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sp>
        <p:nvSpPr>
          <p:cNvPr id="761" name="Google Shape;761;p68"/>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New test dataset</a:t>
            </a:r>
            <a:endParaRPr/>
          </a:p>
        </p:txBody>
      </p:sp>
      <p:sp>
        <p:nvSpPr>
          <p:cNvPr id="762" name="Google Shape;762;p68"/>
          <p:cNvSpPr txBox="1"/>
          <p:nvPr/>
        </p:nvSpPr>
        <p:spPr>
          <a:xfrm>
            <a:off x="456000" y="2208300"/>
            <a:ext cx="8232000" cy="2441400"/>
          </a:xfrm>
          <a:prstGeom prst="rect">
            <a:avLst/>
          </a:prstGeom>
          <a:noFill/>
          <a:ln>
            <a:noFill/>
          </a:ln>
        </p:spPr>
        <p:txBody>
          <a:bodyPr spcFirstLastPara="1" wrap="square" lIns="90000" tIns="45000" rIns="90000" bIns="45000" anchor="ctr" anchorCtr="1">
            <a:noAutofit/>
          </a:bodyPr>
          <a:lstStyle/>
          <a:p>
            <a:pPr marL="0" lvl="0" indent="0" algn="ctr" rtl="0">
              <a:lnSpc>
                <a:spcPct val="150000"/>
              </a:lnSpc>
              <a:spcBef>
                <a:spcPts val="0"/>
              </a:spcBef>
              <a:spcAft>
                <a:spcPts val="0"/>
              </a:spcAft>
              <a:buNone/>
            </a:pPr>
            <a:r>
              <a:rPr lang="pt-BR" sz="2400">
                <a:solidFill>
                  <a:srgbClr val="0F3318"/>
                </a:solidFill>
              </a:rPr>
              <a:t>Tests with the network trained with station data…</a:t>
            </a:r>
            <a:endParaRPr sz="2400">
              <a:solidFill>
                <a:srgbClr val="0F3318"/>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9"/>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56</a:t>
            </a:fld>
            <a:endParaRPr sz="1300">
              <a:solidFill>
                <a:srgbClr val="000000"/>
              </a:solidFill>
            </a:endParaRPr>
          </a:p>
        </p:txBody>
      </p:sp>
      <p:sp>
        <p:nvSpPr>
          <p:cNvPr id="769" name="Google Shape;769;p69"/>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Recent dataset</a:t>
            </a:r>
            <a:endParaRPr/>
          </a:p>
        </p:txBody>
      </p:sp>
      <p:cxnSp>
        <p:nvCxnSpPr>
          <p:cNvPr id="770" name="Google Shape;770;p69"/>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771" name="Google Shape;771;p69"/>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772" name="Google Shape;772;p69"/>
          <p:cNvSpPr txBox="1"/>
          <p:nvPr/>
        </p:nvSpPr>
        <p:spPr>
          <a:xfrm>
            <a:off x="2694900" y="547582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pic>
        <p:nvPicPr>
          <p:cNvPr id="773" name="Google Shape;773;p69"/>
          <p:cNvPicPr preferRelativeResize="0"/>
          <p:nvPr/>
        </p:nvPicPr>
        <p:blipFill>
          <a:blip r:embed="rId4">
            <a:alphaModFix/>
          </a:blip>
          <a:stretch>
            <a:fillRect/>
          </a:stretch>
        </p:blipFill>
        <p:spPr>
          <a:xfrm>
            <a:off x="123325" y="2207300"/>
            <a:ext cx="8918974" cy="3216550"/>
          </a:xfrm>
          <a:prstGeom prst="rect">
            <a:avLst/>
          </a:prstGeom>
          <a:noFill/>
          <a:ln>
            <a:noFill/>
          </a:ln>
        </p:spPr>
      </p:pic>
      <p:sp>
        <p:nvSpPr>
          <p:cNvPr id="774" name="Google Shape;774;p69"/>
          <p:cNvSpPr txBox="1"/>
          <p:nvPr/>
        </p:nvSpPr>
        <p:spPr>
          <a:xfrm>
            <a:off x="1859700" y="2764373"/>
            <a:ext cx="2122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NSE = 0.9927</a:t>
            </a:r>
            <a:endParaRPr sz="2200">
              <a:latin typeface="Open Sans"/>
              <a:ea typeface="Open Sans"/>
              <a:cs typeface="Open Sans"/>
              <a:sym typeface="Open Sans"/>
            </a:endParaRPr>
          </a:p>
        </p:txBody>
      </p:sp>
      <p:sp>
        <p:nvSpPr>
          <p:cNvPr id="775" name="Google Shape;775;p69"/>
          <p:cNvSpPr txBox="1"/>
          <p:nvPr/>
        </p:nvSpPr>
        <p:spPr>
          <a:xfrm>
            <a:off x="2341825" y="1265175"/>
            <a:ext cx="37164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200"/>
              <a:t>01/01/2018 to 31/03/2018</a:t>
            </a:r>
            <a:endParaRPr sz="2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0"/>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57</a:t>
            </a:fld>
            <a:endParaRPr sz="1300">
              <a:solidFill>
                <a:srgbClr val="000000"/>
              </a:solidFill>
            </a:endParaRPr>
          </a:p>
        </p:txBody>
      </p:sp>
      <p:sp>
        <p:nvSpPr>
          <p:cNvPr id="782" name="Google Shape;782;p70"/>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Recent dataset</a:t>
            </a:r>
            <a:endParaRPr/>
          </a:p>
        </p:txBody>
      </p:sp>
      <p:cxnSp>
        <p:nvCxnSpPr>
          <p:cNvPr id="783" name="Google Shape;783;p70"/>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784" name="Google Shape;784;p70"/>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785" name="Google Shape;785;p70"/>
          <p:cNvSpPr txBox="1"/>
          <p:nvPr/>
        </p:nvSpPr>
        <p:spPr>
          <a:xfrm>
            <a:off x="2672488" y="5486600"/>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pic>
        <p:nvPicPr>
          <p:cNvPr id="786" name="Google Shape;786;p70"/>
          <p:cNvPicPr preferRelativeResize="0"/>
          <p:nvPr/>
        </p:nvPicPr>
        <p:blipFill>
          <a:blip r:embed="rId4">
            <a:alphaModFix/>
          </a:blip>
          <a:stretch>
            <a:fillRect/>
          </a:stretch>
        </p:blipFill>
        <p:spPr>
          <a:xfrm>
            <a:off x="123325" y="2201925"/>
            <a:ext cx="8874151" cy="3200375"/>
          </a:xfrm>
          <a:prstGeom prst="rect">
            <a:avLst/>
          </a:prstGeom>
          <a:noFill/>
          <a:ln>
            <a:noFill/>
          </a:ln>
        </p:spPr>
      </p:pic>
      <p:sp>
        <p:nvSpPr>
          <p:cNvPr id="787" name="Google Shape;787;p70"/>
          <p:cNvSpPr txBox="1"/>
          <p:nvPr/>
        </p:nvSpPr>
        <p:spPr>
          <a:xfrm>
            <a:off x="1549650" y="2744038"/>
            <a:ext cx="2296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NSE = 0.8448</a:t>
            </a:r>
            <a:endParaRPr sz="2200">
              <a:latin typeface="Open Sans"/>
              <a:ea typeface="Open Sans"/>
              <a:cs typeface="Open Sans"/>
              <a:sym typeface="Open Sans"/>
            </a:endParaRPr>
          </a:p>
        </p:txBody>
      </p:sp>
      <p:sp>
        <p:nvSpPr>
          <p:cNvPr id="788" name="Google Shape;788;p70"/>
          <p:cNvSpPr txBox="1"/>
          <p:nvPr/>
        </p:nvSpPr>
        <p:spPr>
          <a:xfrm>
            <a:off x="2341825" y="1265175"/>
            <a:ext cx="37164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200"/>
              <a:t>01/01/2018 to 31/03/2018</a:t>
            </a:r>
            <a:endParaRPr sz="2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1"/>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58</a:t>
            </a:fld>
            <a:endParaRPr sz="1300">
              <a:solidFill>
                <a:srgbClr val="000000"/>
              </a:solidFill>
            </a:endParaRPr>
          </a:p>
        </p:txBody>
      </p:sp>
      <p:sp>
        <p:nvSpPr>
          <p:cNvPr id="795" name="Google Shape;795;p71"/>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Dataset with flash floods</a:t>
            </a:r>
            <a:endParaRPr/>
          </a:p>
        </p:txBody>
      </p:sp>
      <p:cxnSp>
        <p:nvCxnSpPr>
          <p:cNvPr id="796" name="Google Shape;796;p71"/>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797" name="Google Shape;797;p71"/>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798" name="Google Shape;798;p71"/>
          <p:cNvSpPr txBox="1"/>
          <p:nvPr/>
        </p:nvSpPr>
        <p:spPr>
          <a:xfrm>
            <a:off x="2571238" y="64340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pic>
        <p:nvPicPr>
          <p:cNvPr id="799" name="Google Shape;799;p71"/>
          <p:cNvPicPr preferRelativeResize="0"/>
          <p:nvPr/>
        </p:nvPicPr>
        <p:blipFill>
          <a:blip r:embed="rId4">
            <a:alphaModFix/>
          </a:blip>
          <a:stretch>
            <a:fillRect/>
          </a:stretch>
        </p:blipFill>
        <p:spPr>
          <a:xfrm>
            <a:off x="249450" y="1205600"/>
            <a:ext cx="6914001" cy="2444929"/>
          </a:xfrm>
          <a:prstGeom prst="rect">
            <a:avLst/>
          </a:prstGeom>
          <a:noFill/>
          <a:ln>
            <a:noFill/>
          </a:ln>
        </p:spPr>
      </p:pic>
      <p:pic>
        <p:nvPicPr>
          <p:cNvPr id="800" name="Google Shape;800;p71"/>
          <p:cNvPicPr preferRelativeResize="0"/>
          <p:nvPr/>
        </p:nvPicPr>
        <p:blipFill>
          <a:blip r:embed="rId5">
            <a:alphaModFix/>
          </a:blip>
          <a:stretch>
            <a:fillRect/>
          </a:stretch>
        </p:blipFill>
        <p:spPr>
          <a:xfrm>
            <a:off x="1406025" y="3924325"/>
            <a:ext cx="7107327" cy="2509750"/>
          </a:xfrm>
          <a:prstGeom prst="rect">
            <a:avLst/>
          </a:prstGeom>
          <a:noFill/>
          <a:ln>
            <a:noFill/>
          </a:ln>
        </p:spPr>
      </p:pic>
      <p:sp>
        <p:nvSpPr>
          <p:cNvPr id="801" name="Google Shape;801;p71"/>
          <p:cNvSpPr txBox="1"/>
          <p:nvPr/>
        </p:nvSpPr>
        <p:spPr>
          <a:xfrm>
            <a:off x="1916275" y="4216138"/>
            <a:ext cx="2296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NSE = 0.8042</a:t>
            </a:r>
            <a:endParaRPr sz="2200">
              <a:latin typeface="Open Sans"/>
              <a:ea typeface="Open Sans"/>
              <a:cs typeface="Open Sans"/>
              <a:sym typeface="Open Sans"/>
            </a:endParaRPr>
          </a:p>
        </p:txBody>
      </p:sp>
      <p:sp>
        <p:nvSpPr>
          <p:cNvPr id="802" name="Google Shape;802;p71"/>
          <p:cNvSpPr txBox="1"/>
          <p:nvPr/>
        </p:nvSpPr>
        <p:spPr>
          <a:xfrm>
            <a:off x="817850" y="1575738"/>
            <a:ext cx="2296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NSE = 0.9937</a:t>
            </a:r>
            <a:endParaRPr sz="2200">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2"/>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59</a:t>
            </a:fld>
            <a:endParaRPr sz="1300">
              <a:solidFill>
                <a:srgbClr val="000000"/>
              </a:solidFill>
            </a:endParaRPr>
          </a:p>
        </p:txBody>
      </p:sp>
      <p:cxnSp>
        <p:nvCxnSpPr>
          <p:cNvPr id="809" name="Google Shape;809;p72"/>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810" name="Google Shape;810;p72"/>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811" name="Google Shape;811;p72"/>
          <p:cNvSpPr txBox="1"/>
          <p:nvPr/>
        </p:nvSpPr>
        <p:spPr>
          <a:xfrm>
            <a:off x="2571238" y="64340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pic>
        <p:nvPicPr>
          <p:cNvPr id="812" name="Google Shape;812;p72"/>
          <p:cNvPicPr preferRelativeResize="0"/>
          <p:nvPr/>
        </p:nvPicPr>
        <p:blipFill>
          <a:blip r:embed="rId4">
            <a:alphaModFix/>
          </a:blip>
          <a:stretch>
            <a:fillRect/>
          </a:stretch>
        </p:blipFill>
        <p:spPr>
          <a:xfrm>
            <a:off x="1180525" y="3871127"/>
            <a:ext cx="7489025" cy="2657575"/>
          </a:xfrm>
          <a:prstGeom prst="rect">
            <a:avLst/>
          </a:prstGeom>
          <a:noFill/>
          <a:ln>
            <a:noFill/>
          </a:ln>
        </p:spPr>
      </p:pic>
      <p:sp>
        <p:nvSpPr>
          <p:cNvPr id="813" name="Google Shape;813;p72"/>
          <p:cNvSpPr txBox="1"/>
          <p:nvPr/>
        </p:nvSpPr>
        <p:spPr>
          <a:xfrm>
            <a:off x="1916275" y="4216138"/>
            <a:ext cx="2296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NSE = 0.8805</a:t>
            </a:r>
            <a:endParaRPr sz="2200">
              <a:latin typeface="Open Sans"/>
              <a:ea typeface="Open Sans"/>
              <a:cs typeface="Open Sans"/>
              <a:sym typeface="Open Sans"/>
            </a:endParaRPr>
          </a:p>
        </p:txBody>
      </p:sp>
      <p:pic>
        <p:nvPicPr>
          <p:cNvPr id="814" name="Google Shape;814;p72"/>
          <p:cNvPicPr preferRelativeResize="0"/>
          <p:nvPr/>
        </p:nvPicPr>
        <p:blipFill>
          <a:blip r:embed="rId5">
            <a:alphaModFix/>
          </a:blip>
          <a:stretch>
            <a:fillRect/>
          </a:stretch>
        </p:blipFill>
        <p:spPr>
          <a:xfrm>
            <a:off x="219129" y="1198325"/>
            <a:ext cx="7124100" cy="2559625"/>
          </a:xfrm>
          <a:prstGeom prst="rect">
            <a:avLst/>
          </a:prstGeom>
          <a:noFill/>
          <a:ln>
            <a:noFill/>
          </a:ln>
        </p:spPr>
      </p:pic>
      <p:sp>
        <p:nvSpPr>
          <p:cNvPr id="815" name="Google Shape;815;p72"/>
          <p:cNvSpPr txBox="1"/>
          <p:nvPr/>
        </p:nvSpPr>
        <p:spPr>
          <a:xfrm>
            <a:off x="817850" y="1575738"/>
            <a:ext cx="2296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NSE = 0.9949</a:t>
            </a:r>
            <a:endParaRPr sz="2200">
              <a:latin typeface="Open Sans"/>
              <a:ea typeface="Open Sans"/>
              <a:cs typeface="Open Sans"/>
              <a:sym typeface="Open Sans"/>
            </a:endParaRPr>
          </a:p>
        </p:txBody>
      </p:sp>
      <p:sp>
        <p:nvSpPr>
          <p:cNvPr id="816" name="Google Shape;816;p72"/>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Dataset with flash floods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6</a:t>
            </a:fld>
            <a:endParaRPr sz="1300">
              <a:solidFill>
                <a:srgbClr val="000000"/>
              </a:solidFill>
            </a:endParaRPr>
          </a:p>
        </p:txBody>
      </p:sp>
      <p:sp>
        <p:nvSpPr>
          <p:cNvPr id="136" name="Google Shape;136;p19"/>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Goals</a:t>
            </a:r>
            <a:endParaRPr/>
          </a:p>
        </p:txBody>
      </p:sp>
      <p:pic>
        <p:nvPicPr>
          <p:cNvPr id="137" name="Google Shape;137;p19"/>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138" name="Google Shape;138;p19"/>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139" name="Google Shape;139;p19"/>
          <p:cNvPicPr preferRelativeResize="0"/>
          <p:nvPr/>
        </p:nvPicPr>
        <p:blipFill>
          <a:blip r:embed="rId4">
            <a:alphaModFix/>
          </a:blip>
          <a:stretch>
            <a:fillRect/>
          </a:stretch>
        </p:blipFill>
        <p:spPr>
          <a:xfrm>
            <a:off x="0" y="1366702"/>
            <a:ext cx="9143999" cy="1609396"/>
          </a:xfrm>
          <a:prstGeom prst="rect">
            <a:avLst/>
          </a:prstGeom>
          <a:noFill/>
          <a:ln>
            <a:noFill/>
          </a:ln>
        </p:spPr>
      </p:pic>
      <p:pic>
        <p:nvPicPr>
          <p:cNvPr id="140" name="Google Shape;140;p19"/>
          <p:cNvPicPr preferRelativeResize="0"/>
          <p:nvPr/>
        </p:nvPicPr>
        <p:blipFill>
          <a:blip r:embed="rId5">
            <a:alphaModFix/>
          </a:blip>
          <a:stretch>
            <a:fillRect/>
          </a:stretch>
        </p:blipFill>
        <p:spPr>
          <a:xfrm>
            <a:off x="698500" y="3156925"/>
            <a:ext cx="8406975" cy="1541050"/>
          </a:xfrm>
          <a:prstGeom prst="rect">
            <a:avLst/>
          </a:prstGeom>
          <a:noFill/>
          <a:ln>
            <a:noFill/>
          </a:ln>
        </p:spPr>
      </p:pic>
      <p:pic>
        <p:nvPicPr>
          <p:cNvPr id="141" name="Google Shape;141;p19"/>
          <p:cNvPicPr preferRelativeResize="0"/>
          <p:nvPr/>
        </p:nvPicPr>
        <p:blipFill>
          <a:blip r:embed="rId6">
            <a:alphaModFix/>
          </a:blip>
          <a:stretch>
            <a:fillRect/>
          </a:stretch>
        </p:blipFill>
        <p:spPr>
          <a:xfrm>
            <a:off x="698500" y="4764550"/>
            <a:ext cx="8406975" cy="1568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fade">
                                      <p:cBhvr>
                                        <p:cTn id="1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3"/>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60</a:t>
            </a:fld>
            <a:endParaRPr sz="1300">
              <a:solidFill>
                <a:srgbClr val="000000"/>
              </a:solidFill>
            </a:endParaRPr>
          </a:p>
        </p:txBody>
      </p:sp>
      <p:cxnSp>
        <p:nvCxnSpPr>
          <p:cNvPr id="823" name="Google Shape;823;p73"/>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824" name="Google Shape;824;p73"/>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825" name="Google Shape;825;p73"/>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Flow prediction</a:t>
            </a:r>
            <a:endParaRPr/>
          </a:p>
        </p:txBody>
      </p:sp>
      <p:pic>
        <p:nvPicPr>
          <p:cNvPr id="826" name="Google Shape;826;p73"/>
          <p:cNvPicPr preferRelativeResize="0"/>
          <p:nvPr/>
        </p:nvPicPr>
        <p:blipFill>
          <a:blip r:embed="rId4">
            <a:alphaModFix/>
          </a:blip>
          <a:stretch>
            <a:fillRect/>
          </a:stretch>
        </p:blipFill>
        <p:spPr>
          <a:xfrm>
            <a:off x="152400" y="2573588"/>
            <a:ext cx="8839198" cy="3166492"/>
          </a:xfrm>
          <a:prstGeom prst="rect">
            <a:avLst/>
          </a:prstGeom>
          <a:noFill/>
          <a:ln>
            <a:noFill/>
          </a:ln>
        </p:spPr>
      </p:pic>
      <p:sp>
        <p:nvSpPr>
          <p:cNvPr id="827" name="Google Shape;827;p73"/>
          <p:cNvSpPr txBox="1"/>
          <p:nvPr/>
        </p:nvSpPr>
        <p:spPr>
          <a:xfrm>
            <a:off x="2938500" y="1976488"/>
            <a:ext cx="3267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NSE = 0.94765</a:t>
            </a:r>
            <a:endParaRPr sz="2200">
              <a:latin typeface="Open Sans"/>
              <a:ea typeface="Open Sans"/>
              <a:cs typeface="Open Sans"/>
              <a:sym typeface="Open Sans"/>
            </a:endParaRPr>
          </a:p>
        </p:txBody>
      </p:sp>
      <p:sp>
        <p:nvSpPr>
          <p:cNvPr id="828" name="Google Shape;828;p73"/>
          <p:cNvSpPr txBox="1"/>
          <p:nvPr/>
        </p:nvSpPr>
        <p:spPr>
          <a:xfrm>
            <a:off x="2684088" y="57400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sp>
        <p:nvSpPr>
          <p:cNvPr id="829" name="Google Shape;829;p73"/>
          <p:cNvSpPr txBox="1"/>
          <p:nvPr/>
        </p:nvSpPr>
        <p:spPr>
          <a:xfrm>
            <a:off x="269425" y="1102175"/>
            <a:ext cx="6613200" cy="800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pt-BR" sz="1600" b="1">
                <a:latin typeface="Open Sans"/>
                <a:ea typeface="Open Sans"/>
                <a:cs typeface="Open Sans"/>
                <a:sym typeface="Open Sans"/>
              </a:rPr>
              <a:t>Input </a:t>
            </a:r>
            <a:r>
              <a:rPr lang="pt-BR" sz="1600">
                <a:latin typeface="Open Sans"/>
                <a:ea typeface="Open Sans"/>
                <a:cs typeface="Open Sans"/>
                <a:sym typeface="Open Sans"/>
              </a:rPr>
              <a:t>- Flow to Conselheiro Paulino</a:t>
            </a:r>
            <a:endParaRPr sz="1600">
              <a:latin typeface="Open Sans"/>
              <a:ea typeface="Open Sans"/>
              <a:cs typeface="Open Sans"/>
              <a:sym typeface="Open Sans"/>
            </a:endParaRPr>
          </a:p>
          <a:p>
            <a:pPr marL="0" lvl="0" indent="0" algn="l" rtl="0">
              <a:lnSpc>
                <a:spcPct val="150000"/>
              </a:lnSpc>
              <a:spcBef>
                <a:spcPts val="0"/>
              </a:spcBef>
              <a:spcAft>
                <a:spcPts val="0"/>
              </a:spcAft>
              <a:buNone/>
            </a:pPr>
            <a:r>
              <a:rPr lang="pt-BR" sz="1600" b="1">
                <a:latin typeface="Open Sans"/>
                <a:ea typeface="Open Sans"/>
                <a:cs typeface="Open Sans"/>
                <a:sym typeface="Open Sans"/>
              </a:rPr>
              <a:t>Output </a:t>
            </a:r>
            <a:r>
              <a:rPr lang="pt-BR" sz="1600">
                <a:latin typeface="Open Sans"/>
                <a:ea typeface="Open Sans"/>
                <a:cs typeface="Open Sans"/>
                <a:sym typeface="Open Sans"/>
              </a:rPr>
              <a:t>- Flow to Conselheiro Paulino after 30 minutes</a:t>
            </a:r>
            <a:endParaRPr sz="1600">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74"/>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61</a:t>
            </a:fld>
            <a:endParaRPr sz="1300">
              <a:solidFill>
                <a:srgbClr val="000000"/>
              </a:solidFill>
            </a:endParaRPr>
          </a:p>
        </p:txBody>
      </p:sp>
      <p:cxnSp>
        <p:nvCxnSpPr>
          <p:cNvPr id="836" name="Google Shape;836;p74"/>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837" name="Google Shape;837;p74"/>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838" name="Google Shape;838;p74"/>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Flow prediction</a:t>
            </a:r>
            <a:endParaRPr/>
          </a:p>
        </p:txBody>
      </p:sp>
      <p:pic>
        <p:nvPicPr>
          <p:cNvPr id="839" name="Google Shape;839;p74"/>
          <p:cNvPicPr preferRelativeResize="0"/>
          <p:nvPr/>
        </p:nvPicPr>
        <p:blipFill>
          <a:blip r:embed="rId4">
            <a:alphaModFix/>
          </a:blip>
          <a:stretch>
            <a:fillRect/>
          </a:stretch>
        </p:blipFill>
        <p:spPr>
          <a:xfrm>
            <a:off x="1020724" y="3774050"/>
            <a:ext cx="7536051" cy="2726674"/>
          </a:xfrm>
          <a:prstGeom prst="rect">
            <a:avLst/>
          </a:prstGeom>
          <a:noFill/>
          <a:ln>
            <a:noFill/>
          </a:ln>
        </p:spPr>
      </p:pic>
      <p:sp>
        <p:nvSpPr>
          <p:cNvPr id="840" name="Google Shape;840;p74"/>
          <p:cNvSpPr txBox="1"/>
          <p:nvPr/>
        </p:nvSpPr>
        <p:spPr>
          <a:xfrm>
            <a:off x="2684088" y="6434075"/>
            <a:ext cx="377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900"/>
              <a:t>Source: author production</a:t>
            </a:r>
            <a:endParaRPr sz="900"/>
          </a:p>
        </p:txBody>
      </p:sp>
      <p:pic>
        <p:nvPicPr>
          <p:cNvPr id="841" name="Google Shape;841;p74"/>
          <p:cNvPicPr preferRelativeResize="0"/>
          <p:nvPr/>
        </p:nvPicPr>
        <p:blipFill>
          <a:blip r:embed="rId5">
            <a:alphaModFix/>
          </a:blip>
          <a:stretch>
            <a:fillRect/>
          </a:stretch>
        </p:blipFill>
        <p:spPr>
          <a:xfrm>
            <a:off x="209650" y="1083300"/>
            <a:ext cx="3240925" cy="3219125"/>
          </a:xfrm>
          <a:prstGeom prst="rect">
            <a:avLst/>
          </a:prstGeom>
          <a:noFill/>
          <a:ln>
            <a:noFill/>
          </a:ln>
        </p:spPr>
      </p:pic>
      <p:sp>
        <p:nvSpPr>
          <p:cNvPr id="842" name="Google Shape;842;p74"/>
          <p:cNvSpPr txBox="1"/>
          <p:nvPr/>
        </p:nvSpPr>
        <p:spPr>
          <a:xfrm>
            <a:off x="2945925" y="2300850"/>
            <a:ext cx="1721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latin typeface="Open Sans"/>
                <a:ea typeface="Open Sans"/>
                <a:cs typeface="Open Sans"/>
                <a:sym typeface="Open Sans"/>
              </a:rPr>
              <a:t>Rating curve</a:t>
            </a:r>
            <a:endParaRPr sz="2000">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5"/>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62</a:t>
            </a:fld>
            <a:endParaRPr sz="1300">
              <a:solidFill>
                <a:srgbClr val="000000"/>
              </a:solidFill>
            </a:endParaRPr>
          </a:p>
        </p:txBody>
      </p:sp>
      <p:sp>
        <p:nvSpPr>
          <p:cNvPr id="849" name="Google Shape;849;p75"/>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Better results</a:t>
            </a:r>
            <a:endParaRPr/>
          </a:p>
        </p:txBody>
      </p:sp>
      <p:cxnSp>
        <p:nvCxnSpPr>
          <p:cNvPr id="850" name="Google Shape;850;p75"/>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851" name="Google Shape;851;p75"/>
          <p:cNvPicPr preferRelativeResize="0"/>
          <p:nvPr/>
        </p:nvPicPr>
        <p:blipFill>
          <a:blip r:embed="rId3">
            <a:alphaModFix amt="10000"/>
          </a:blip>
          <a:stretch>
            <a:fillRect/>
          </a:stretch>
        </p:blipFill>
        <p:spPr>
          <a:xfrm>
            <a:off x="7163450" y="0"/>
            <a:ext cx="1980550" cy="1980550"/>
          </a:xfrm>
          <a:prstGeom prst="rect">
            <a:avLst/>
          </a:prstGeom>
          <a:noFill/>
          <a:ln>
            <a:noFill/>
          </a:ln>
        </p:spPr>
      </p:pic>
      <p:graphicFrame>
        <p:nvGraphicFramePr>
          <p:cNvPr id="852" name="Google Shape;852;p75"/>
          <p:cNvGraphicFramePr/>
          <p:nvPr/>
        </p:nvGraphicFramePr>
        <p:xfrm>
          <a:off x="952500" y="1513338"/>
          <a:ext cx="3000000" cy="3000000"/>
        </p:xfrm>
        <a:graphic>
          <a:graphicData uri="http://schemas.openxmlformats.org/drawingml/2006/table">
            <a:tbl>
              <a:tblPr>
                <a:noFill/>
                <a:tableStyleId>{A260B559-0AAA-4E81-A897-DBB4CE3E50BA}</a:tableStyleId>
              </a:tblPr>
              <a:tblGrid>
                <a:gridCol w="2747900">
                  <a:extLst>
                    <a:ext uri="{9D8B030D-6E8A-4147-A177-3AD203B41FA5}">
                      <a16:colId xmlns:a16="http://schemas.microsoft.com/office/drawing/2014/main" val="20000"/>
                    </a:ext>
                  </a:extLst>
                </a:gridCol>
                <a:gridCol w="1863625">
                  <a:extLst>
                    <a:ext uri="{9D8B030D-6E8A-4147-A177-3AD203B41FA5}">
                      <a16:colId xmlns:a16="http://schemas.microsoft.com/office/drawing/2014/main" val="20001"/>
                    </a:ext>
                  </a:extLst>
                </a:gridCol>
                <a:gridCol w="1378450">
                  <a:extLst>
                    <a:ext uri="{9D8B030D-6E8A-4147-A177-3AD203B41FA5}">
                      <a16:colId xmlns:a16="http://schemas.microsoft.com/office/drawing/2014/main" val="20002"/>
                    </a:ext>
                  </a:extLst>
                </a:gridCol>
                <a:gridCol w="12490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pt-BR" b="1"/>
                        <a:t>Input</a:t>
                      </a:r>
                      <a:endParaRPr b="1"/>
                    </a:p>
                  </a:txBody>
                  <a:tcPr marL="91425" marR="91425" marT="91425" marB="91425">
                    <a:solidFill>
                      <a:srgbClr val="999999"/>
                    </a:solidFill>
                  </a:tcPr>
                </a:tc>
                <a:tc>
                  <a:txBody>
                    <a:bodyPr/>
                    <a:lstStyle/>
                    <a:p>
                      <a:pPr marL="0" lvl="0" indent="0" algn="ctr" rtl="0">
                        <a:spcBef>
                          <a:spcPts val="0"/>
                        </a:spcBef>
                        <a:spcAft>
                          <a:spcPts val="0"/>
                        </a:spcAft>
                        <a:buNone/>
                      </a:pPr>
                      <a:r>
                        <a:rPr lang="pt-BR" b="1"/>
                        <a:t>Antecedence</a:t>
                      </a:r>
                      <a:endParaRPr b="1"/>
                    </a:p>
                  </a:txBody>
                  <a:tcPr marL="91425" marR="91425" marT="91425" marB="91425">
                    <a:solidFill>
                      <a:srgbClr val="999999"/>
                    </a:solidFill>
                  </a:tcPr>
                </a:tc>
                <a:tc>
                  <a:txBody>
                    <a:bodyPr/>
                    <a:lstStyle/>
                    <a:p>
                      <a:pPr marL="0" lvl="0" indent="0" algn="ctr" rtl="0">
                        <a:spcBef>
                          <a:spcPts val="0"/>
                        </a:spcBef>
                        <a:spcAft>
                          <a:spcPts val="0"/>
                        </a:spcAft>
                        <a:buNone/>
                      </a:pPr>
                      <a:r>
                        <a:rPr lang="pt-BR" b="1"/>
                        <a:t>RMSE</a:t>
                      </a:r>
                      <a:endParaRPr b="1"/>
                    </a:p>
                  </a:txBody>
                  <a:tcPr marL="91425" marR="91425" marT="91425" marB="91425">
                    <a:solidFill>
                      <a:srgbClr val="999999"/>
                    </a:solidFill>
                  </a:tcPr>
                </a:tc>
                <a:tc>
                  <a:txBody>
                    <a:bodyPr/>
                    <a:lstStyle/>
                    <a:p>
                      <a:pPr marL="0" lvl="0" indent="0" algn="ctr" rtl="0">
                        <a:spcBef>
                          <a:spcPts val="0"/>
                        </a:spcBef>
                        <a:spcAft>
                          <a:spcPts val="0"/>
                        </a:spcAft>
                        <a:buNone/>
                      </a:pPr>
                      <a:r>
                        <a:rPr lang="pt-BR" b="1"/>
                        <a:t>NSE</a:t>
                      </a:r>
                      <a:endParaRPr b="1"/>
                    </a:p>
                  </a:txBody>
                  <a:tcPr marL="91425" marR="91425" marT="91425" marB="91425">
                    <a:solidFill>
                      <a:srgbClr val="99999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pt-BR"/>
                        <a:t>Station (Water level + Rainfall)</a:t>
                      </a:r>
                      <a:endParaRPr/>
                    </a:p>
                  </a:txBody>
                  <a:tcPr marL="91425" marR="91425" marT="91425" marB="91425"/>
                </a:tc>
                <a:tc>
                  <a:txBody>
                    <a:bodyPr/>
                    <a:lstStyle/>
                    <a:p>
                      <a:pPr marL="0" lvl="0" indent="0" algn="l" rtl="0">
                        <a:spcBef>
                          <a:spcPts val="0"/>
                        </a:spcBef>
                        <a:spcAft>
                          <a:spcPts val="0"/>
                        </a:spcAft>
                        <a:buNone/>
                      </a:pPr>
                      <a:r>
                        <a:rPr lang="pt-BR"/>
                        <a:t>15 min.</a:t>
                      </a:r>
                      <a:endParaRPr/>
                    </a:p>
                  </a:txBody>
                  <a:tcPr marL="91425" marR="91425" marT="91425" marB="91425"/>
                </a:tc>
                <a:tc>
                  <a:txBody>
                    <a:bodyPr/>
                    <a:lstStyle/>
                    <a:p>
                      <a:pPr marL="0" lvl="0" indent="0" algn="l" rtl="0">
                        <a:spcBef>
                          <a:spcPts val="0"/>
                        </a:spcBef>
                        <a:spcAft>
                          <a:spcPts val="0"/>
                        </a:spcAft>
                        <a:buNone/>
                      </a:pPr>
                      <a:r>
                        <a:rPr lang="pt-BR"/>
                        <a:t>0.0013</a:t>
                      </a:r>
                      <a:endParaRPr/>
                    </a:p>
                  </a:txBody>
                  <a:tcPr marL="91425" marR="91425" marT="91425" marB="91425"/>
                </a:tc>
                <a:tc>
                  <a:txBody>
                    <a:bodyPr/>
                    <a:lstStyle/>
                    <a:p>
                      <a:pPr marL="0" lvl="0" indent="0" algn="l" rtl="0">
                        <a:spcBef>
                          <a:spcPts val="0"/>
                        </a:spcBef>
                        <a:spcAft>
                          <a:spcPts val="0"/>
                        </a:spcAft>
                        <a:buNone/>
                      </a:pPr>
                      <a:r>
                        <a:rPr lang="pt-BR"/>
                        <a:t>0.9944</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BR"/>
                        <a:t>Radar (Accum 12h)</a:t>
                      </a:r>
                      <a:endParaRPr/>
                    </a:p>
                  </a:txBody>
                  <a:tcPr marL="91425" marR="91425" marT="91425" marB="91425"/>
                </a:tc>
                <a:tc>
                  <a:txBody>
                    <a:bodyPr/>
                    <a:lstStyle/>
                    <a:p>
                      <a:pPr marL="0" lvl="0" indent="0" algn="l" rtl="0">
                        <a:spcBef>
                          <a:spcPts val="0"/>
                        </a:spcBef>
                        <a:spcAft>
                          <a:spcPts val="0"/>
                        </a:spcAft>
                        <a:buNone/>
                      </a:pPr>
                      <a:r>
                        <a:rPr lang="pt-BR"/>
                        <a:t>15 min.</a:t>
                      </a:r>
                      <a:endParaRPr/>
                    </a:p>
                  </a:txBody>
                  <a:tcPr marL="91425" marR="91425" marT="91425" marB="91425"/>
                </a:tc>
                <a:tc>
                  <a:txBody>
                    <a:bodyPr/>
                    <a:lstStyle/>
                    <a:p>
                      <a:pPr marL="0" lvl="0" indent="0" algn="l" rtl="0">
                        <a:spcBef>
                          <a:spcPts val="0"/>
                        </a:spcBef>
                        <a:spcAft>
                          <a:spcPts val="0"/>
                        </a:spcAft>
                        <a:buNone/>
                      </a:pPr>
                      <a:r>
                        <a:rPr lang="pt-BR"/>
                        <a:t>0.0380</a:t>
                      </a:r>
                      <a:endParaRPr/>
                    </a:p>
                  </a:txBody>
                  <a:tcPr marL="91425" marR="91425" marT="91425" marB="91425"/>
                </a:tc>
                <a:tc>
                  <a:txBody>
                    <a:bodyPr/>
                    <a:lstStyle/>
                    <a:p>
                      <a:pPr marL="0" lvl="0" indent="0" algn="l" rtl="0">
                        <a:spcBef>
                          <a:spcPts val="0"/>
                        </a:spcBef>
                        <a:spcAft>
                          <a:spcPts val="0"/>
                        </a:spcAft>
                        <a:buNone/>
                      </a:pPr>
                      <a:r>
                        <a:rPr lang="pt-BR"/>
                        <a:t>0.8779</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pt-BR"/>
                        <a:t>Station (Water level + Rainfall)</a:t>
                      </a:r>
                      <a:endParaRPr/>
                    </a:p>
                  </a:txBody>
                  <a:tcPr marL="91425" marR="91425" marT="91425" marB="91425">
                    <a:solidFill>
                      <a:srgbClr val="F3F3F3"/>
                    </a:solidFill>
                  </a:tcPr>
                </a:tc>
                <a:tc>
                  <a:txBody>
                    <a:bodyPr/>
                    <a:lstStyle/>
                    <a:p>
                      <a:pPr marL="0" lvl="0" indent="0" algn="l" rtl="0">
                        <a:spcBef>
                          <a:spcPts val="0"/>
                        </a:spcBef>
                        <a:spcAft>
                          <a:spcPts val="0"/>
                        </a:spcAft>
                        <a:buNone/>
                      </a:pPr>
                      <a:r>
                        <a:rPr lang="pt-BR"/>
                        <a:t>120 min.</a:t>
                      </a:r>
                      <a:endParaRPr/>
                    </a:p>
                  </a:txBody>
                  <a:tcPr marL="91425" marR="91425" marT="91425" marB="91425">
                    <a:solidFill>
                      <a:srgbClr val="F3F3F3"/>
                    </a:solidFill>
                  </a:tcPr>
                </a:tc>
                <a:tc>
                  <a:txBody>
                    <a:bodyPr/>
                    <a:lstStyle/>
                    <a:p>
                      <a:pPr marL="0" lvl="0" indent="0" algn="l" rtl="0">
                        <a:spcBef>
                          <a:spcPts val="0"/>
                        </a:spcBef>
                        <a:spcAft>
                          <a:spcPts val="0"/>
                        </a:spcAft>
                        <a:buNone/>
                      </a:pPr>
                      <a:r>
                        <a:rPr lang="pt-BR"/>
                        <a:t>0.0063</a:t>
                      </a:r>
                      <a:endParaRPr/>
                    </a:p>
                  </a:txBody>
                  <a:tcPr marL="91425" marR="91425" marT="91425" marB="91425">
                    <a:solidFill>
                      <a:srgbClr val="F3F3F3"/>
                    </a:solidFill>
                  </a:tcPr>
                </a:tc>
                <a:tc>
                  <a:txBody>
                    <a:bodyPr/>
                    <a:lstStyle/>
                    <a:p>
                      <a:pPr marL="0" lvl="0" indent="0" algn="l" rtl="0">
                        <a:spcBef>
                          <a:spcPts val="0"/>
                        </a:spcBef>
                        <a:spcAft>
                          <a:spcPts val="0"/>
                        </a:spcAft>
                        <a:buNone/>
                      </a:pPr>
                      <a:r>
                        <a:rPr lang="pt-BR"/>
                        <a:t>0.9016</a:t>
                      </a:r>
                      <a:endParaRPr/>
                    </a:p>
                  </a:txBody>
                  <a:tcPr marL="91425" marR="91425" marT="91425" marB="91425">
                    <a:solidFill>
                      <a:srgbClr val="F3F3F3"/>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pt-BR"/>
                        <a:t>Radar (Accum 12h)</a:t>
                      </a:r>
                      <a:endParaRPr/>
                    </a:p>
                  </a:txBody>
                  <a:tcPr marL="91425" marR="91425" marT="91425" marB="91425">
                    <a:solidFill>
                      <a:srgbClr val="F3F3F3"/>
                    </a:solidFill>
                  </a:tcPr>
                </a:tc>
                <a:tc>
                  <a:txBody>
                    <a:bodyPr/>
                    <a:lstStyle/>
                    <a:p>
                      <a:pPr marL="0" lvl="0" indent="0" algn="l" rtl="0">
                        <a:spcBef>
                          <a:spcPts val="0"/>
                        </a:spcBef>
                        <a:spcAft>
                          <a:spcPts val="0"/>
                        </a:spcAft>
                        <a:buNone/>
                      </a:pPr>
                      <a:r>
                        <a:rPr lang="pt-BR"/>
                        <a:t>120 min.</a:t>
                      </a:r>
                      <a:endParaRPr/>
                    </a:p>
                  </a:txBody>
                  <a:tcPr marL="91425" marR="91425" marT="91425" marB="91425">
                    <a:solidFill>
                      <a:srgbClr val="F3F3F3"/>
                    </a:solidFill>
                  </a:tcPr>
                </a:tc>
                <a:tc>
                  <a:txBody>
                    <a:bodyPr/>
                    <a:lstStyle/>
                    <a:p>
                      <a:pPr marL="0" lvl="0" indent="0" algn="l" rtl="0">
                        <a:spcBef>
                          <a:spcPts val="0"/>
                        </a:spcBef>
                        <a:spcAft>
                          <a:spcPts val="0"/>
                        </a:spcAft>
                        <a:buNone/>
                      </a:pPr>
                      <a:r>
                        <a:rPr lang="pt-BR"/>
                        <a:t>0.0416</a:t>
                      </a:r>
                      <a:endParaRPr/>
                    </a:p>
                  </a:txBody>
                  <a:tcPr marL="91425" marR="91425" marT="91425" marB="91425">
                    <a:solidFill>
                      <a:srgbClr val="F3F3F3"/>
                    </a:solidFill>
                  </a:tcPr>
                </a:tc>
                <a:tc>
                  <a:txBody>
                    <a:bodyPr/>
                    <a:lstStyle/>
                    <a:p>
                      <a:pPr marL="0" lvl="0" indent="0" algn="l" rtl="0">
                        <a:spcBef>
                          <a:spcPts val="0"/>
                        </a:spcBef>
                        <a:spcAft>
                          <a:spcPts val="0"/>
                        </a:spcAft>
                        <a:buNone/>
                      </a:pPr>
                      <a:r>
                        <a:rPr lang="pt-BR"/>
                        <a:t>0.8590</a:t>
                      </a:r>
                      <a:endParaRPr/>
                    </a:p>
                  </a:txBody>
                  <a:tcPr marL="91425" marR="91425" marT="91425" marB="91425">
                    <a:solidFill>
                      <a:srgbClr val="F3F3F3"/>
                    </a:solidFill>
                  </a:tcPr>
                </a:tc>
                <a:extLst>
                  <a:ext uri="{0D108BD9-81ED-4DB2-BD59-A6C34878D82A}">
                    <a16:rowId xmlns:a16="http://schemas.microsoft.com/office/drawing/2014/main" val="10004"/>
                  </a:ext>
                </a:extLst>
              </a:tr>
            </a:tbl>
          </a:graphicData>
        </a:graphic>
      </p:graphicFrame>
      <p:sp>
        <p:nvSpPr>
          <p:cNvPr id="853" name="Google Shape;853;p75"/>
          <p:cNvSpPr txBox="1"/>
          <p:nvPr/>
        </p:nvSpPr>
        <p:spPr>
          <a:xfrm>
            <a:off x="1064850" y="3619625"/>
            <a:ext cx="7014300" cy="1708500"/>
          </a:xfrm>
          <a:prstGeom prst="rect">
            <a:avLst/>
          </a:prstGeom>
          <a:noFill/>
          <a:ln>
            <a:noFill/>
          </a:ln>
        </p:spPr>
        <p:txBody>
          <a:bodyPr spcFirstLastPara="1" wrap="square" lIns="91425" tIns="91425" rIns="91425" bIns="91425" anchor="t" anchorCtr="0">
            <a:spAutoFit/>
          </a:bodyPr>
          <a:lstStyle/>
          <a:p>
            <a:pPr marL="457200" lvl="0" indent="-342900" algn="just" rtl="0">
              <a:lnSpc>
                <a:spcPct val="150000"/>
              </a:lnSpc>
              <a:spcBef>
                <a:spcPts val="0"/>
              </a:spcBef>
              <a:spcAft>
                <a:spcPts val="0"/>
              </a:spcAft>
              <a:buSzPts val="1800"/>
              <a:buFont typeface="Open Sans"/>
              <a:buChar char="●"/>
            </a:pPr>
            <a:r>
              <a:rPr lang="pt-BR" sz="1800">
                <a:latin typeface="Open Sans"/>
                <a:ea typeface="Open Sans"/>
                <a:cs typeface="Open Sans"/>
                <a:sym typeface="Open Sans"/>
              </a:rPr>
              <a:t>A model based on neural networks can present good results, even when we compared to a physical model: in BACELAR (2017), considering the same watershed and period, the obtained NSE was 0.56 for the flow forecast</a:t>
            </a:r>
            <a:endParaRPr sz="1800">
              <a:latin typeface="Open Sans"/>
              <a:ea typeface="Open Sans"/>
              <a:cs typeface="Open Sans"/>
              <a:sym typeface="Open Sans"/>
            </a:endParaRPr>
          </a:p>
        </p:txBody>
      </p:sp>
      <p:sp>
        <p:nvSpPr>
          <p:cNvPr id="854" name="Google Shape;854;p75"/>
          <p:cNvSpPr txBox="1"/>
          <p:nvPr/>
        </p:nvSpPr>
        <p:spPr>
          <a:xfrm>
            <a:off x="1011800" y="5625000"/>
            <a:ext cx="2688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latin typeface="Open Sans"/>
                <a:ea typeface="Open Sans"/>
                <a:cs typeface="Open Sans"/>
                <a:sym typeface="Open Sans"/>
              </a:rPr>
              <a:t>Simple architecture</a:t>
            </a:r>
            <a:endParaRPr sz="2000">
              <a:latin typeface="Open Sans"/>
              <a:ea typeface="Open Sans"/>
              <a:cs typeface="Open Sans"/>
              <a:sym typeface="Open Sans"/>
            </a:endParaRPr>
          </a:p>
        </p:txBody>
      </p:sp>
      <p:sp>
        <p:nvSpPr>
          <p:cNvPr id="855" name="Google Shape;855;p75"/>
          <p:cNvSpPr txBox="1"/>
          <p:nvPr/>
        </p:nvSpPr>
        <p:spPr>
          <a:xfrm>
            <a:off x="5242300" y="5625000"/>
            <a:ext cx="2688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latin typeface="Open Sans"/>
                <a:ea typeface="Open Sans"/>
                <a:cs typeface="Open Sans"/>
                <a:sym typeface="Open Sans"/>
              </a:rPr>
              <a:t>Satisfactory results</a:t>
            </a:r>
            <a:endParaRPr sz="2000">
              <a:latin typeface="Open Sans"/>
              <a:ea typeface="Open Sans"/>
              <a:cs typeface="Open Sans"/>
              <a:sym typeface="Open Sans"/>
            </a:endParaRPr>
          </a:p>
        </p:txBody>
      </p:sp>
      <p:sp>
        <p:nvSpPr>
          <p:cNvPr id="856" name="Google Shape;856;p75"/>
          <p:cNvSpPr/>
          <p:nvPr/>
        </p:nvSpPr>
        <p:spPr>
          <a:xfrm>
            <a:off x="4085550" y="5625000"/>
            <a:ext cx="771600" cy="4926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76"/>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63</a:t>
            </a:fld>
            <a:endParaRPr sz="1300">
              <a:solidFill>
                <a:srgbClr val="000000"/>
              </a:solidFill>
            </a:endParaRPr>
          </a:p>
        </p:txBody>
      </p:sp>
      <p:sp>
        <p:nvSpPr>
          <p:cNvPr id="863" name="Google Shape;863;p76"/>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Final remarks - Conclusions</a:t>
            </a:r>
            <a:endParaRPr/>
          </a:p>
        </p:txBody>
      </p:sp>
      <p:cxnSp>
        <p:nvCxnSpPr>
          <p:cNvPr id="864" name="Google Shape;864;p76"/>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865" name="Google Shape;865;p76"/>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866" name="Google Shape;866;p76"/>
          <p:cNvSpPr txBox="1"/>
          <p:nvPr/>
        </p:nvSpPr>
        <p:spPr>
          <a:xfrm>
            <a:off x="208075" y="1654113"/>
            <a:ext cx="8348700" cy="4592100"/>
          </a:xfrm>
          <a:prstGeom prst="rect">
            <a:avLst/>
          </a:prstGeom>
          <a:noFill/>
          <a:ln>
            <a:noFill/>
          </a:ln>
        </p:spPr>
        <p:txBody>
          <a:bodyPr spcFirstLastPara="1" wrap="square" lIns="91425" tIns="91425" rIns="91425" bIns="91425" anchor="t" anchorCtr="0">
            <a:spAutoFit/>
          </a:bodyPr>
          <a:lstStyle/>
          <a:p>
            <a:pPr marL="457200" lvl="0" indent="-368300" algn="just" rtl="0">
              <a:lnSpc>
                <a:spcPct val="150000"/>
              </a:lnSpc>
              <a:spcBef>
                <a:spcPts val="0"/>
              </a:spcBef>
              <a:spcAft>
                <a:spcPts val="0"/>
              </a:spcAft>
              <a:buSzPts val="2200"/>
              <a:buFont typeface="Open Sans"/>
              <a:buChar char="●"/>
            </a:pPr>
            <a:r>
              <a:rPr lang="pt-BR" sz="2200">
                <a:latin typeface="Open Sans"/>
                <a:ea typeface="Open Sans"/>
                <a:cs typeface="Open Sans"/>
                <a:sym typeface="Open Sans"/>
              </a:rPr>
              <a:t>Both networks: good results to predict temporal series of water level, including for 2 hours in advance</a:t>
            </a:r>
            <a:endParaRPr sz="2200">
              <a:latin typeface="Open Sans"/>
              <a:ea typeface="Open Sans"/>
              <a:cs typeface="Open Sans"/>
              <a:sym typeface="Open Sans"/>
            </a:endParaRPr>
          </a:p>
          <a:p>
            <a:pPr marL="457200" lvl="0" indent="-368300" algn="just" rtl="0">
              <a:lnSpc>
                <a:spcPct val="150000"/>
              </a:lnSpc>
              <a:spcBef>
                <a:spcPts val="1000"/>
              </a:spcBef>
              <a:spcAft>
                <a:spcPts val="0"/>
              </a:spcAft>
              <a:buSzPts val="2200"/>
              <a:buFont typeface="Open Sans"/>
              <a:buChar char="●"/>
            </a:pPr>
            <a:r>
              <a:rPr lang="pt-BR" sz="2200">
                <a:latin typeface="Open Sans"/>
                <a:ea typeface="Open Sans"/>
                <a:cs typeface="Open Sans"/>
                <a:sym typeface="Open Sans"/>
              </a:rPr>
              <a:t>The proposed approach indicates a possible use of ANNs for hydrological forecasting in an operational scenario</a:t>
            </a:r>
            <a:endParaRPr sz="2200">
              <a:latin typeface="Open Sans"/>
              <a:ea typeface="Open Sans"/>
              <a:cs typeface="Open Sans"/>
              <a:sym typeface="Open Sans"/>
            </a:endParaRPr>
          </a:p>
          <a:p>
            <a:pPr marL="457200" lvl="0" indent="-368300" algn="just" rtl="0">
              <a:lnSpc>
                <a:spcPct val="150000"/>
              </a:lnSpc>
              <a:spcBef>
                <a:spcPts val="1000"/>
              </a:spcBef>
              <a:spcAft>
                <a:spcPts val="0"/>
              </a:spcAft>
              <a:buSzPts val="2200"/>
              <a:buFont typeface="Open Sans"/>
              <a:buChar char="●"/>
            </a:pPr>
            <a:r>
              <a:rPr lang="pt-BR" sz="2200">
                <a:latin typeface="Open Sans"/>
                <a:ea typeface="Open Sans"/>
                <a:cs typeface="Open Sans"/>
                <a:sym typeface="Open Sans"/>
              </a:rPr>
              <a:t>Network trained with station data showed good results even after 5 years</a:t>
            </a:r>
            <a:endParaRPr sz="2200">
              <a:latin typeface="Open Sans"/>
              <a:ea typeface="Open Sans"/>
              <a:cs typeface="Open Sans"/>
              <a:sym typeface="Open Sans"/>
            </a:endParaRPr>
          </a:p>
          <a:p>
            <a:pPr marL="457200" lvl="0" indent="-368300" algn="just" rtl="0">
              <a:lnSpc>
                <a:spcPct val="150000"/>
              </a:lnSpc>
              <a:spcBef>
                <a:spcPts val="1000"/>
              </a:spcBef>
              <a:spcAft>
                <a:spcPts val="0"/>
              </a:spcAft>
              <a:buSzPts val="2200"/>
              <a:buFont typeface="Open Sans"/>
              <a:buChar char="●"/>
            </a:pPr>
            <a:r>
              <a:rPr lang="pt-BR" sz="2200">
                <a:latin typeface="Open Sans"/>
                <a:ea typeface="Open Sans"/>
                <a:cs typeface="Open Sans"/>
                <a:sym typeface="Open Sans"/>
              </a:rPr>
              <a:t>Weight: no physical relationship</a:t>
            </a:r>
            <a:endParaRPr sz="2200">
              <a:latin typeface="Open Sans"/>
              <a:ea typeface="Open Sans"/>
              <a:cs typeface="Open Sans"/>
              <a:sym typeface="Open Sans"/>
            </a:endParaRPr>
          </a:p>
          <a:p>
            <a:pPr marL="457200" lvl="0" indent="-368300" algn="just" rtl="0">
              <a:lnSpc>
                <a:spcPct val="150000"/>
              </a:lnSpc>
              <a:spcBef>
                <a:spcPts val="1000"/>
              </a:spcBef>
              <a:spcAft>
                <a:spcPts val="1000"/>
              </a:spcAft>
              <a:buSzPts val="2200"/>
              <a:buFont typeface="Open Sans"/>
              <a:buChar char="●"/>
            </a:pPr>
            <a:r>
              <a:rPr lang="pt-BR" sz="2200">
                <a:latin typeface="Open Sans"/>
                <a:ea typeface="Open Sans"/>
                <a:cs typeface="Open Sans"/>
                <a:sym typeface="Open Sans"/>
              </a:rPr>
              <a:t>Sensitivity: possible physical meaning </a:t>
            </a:r>
            <a:endParaRPr sz="2200">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7"/>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64</a:t>
            </a:fld>
            <a:endParaRPr sz="1300">
              <a:solidFill>
                <a:srgbClr val="000000"/>
              </a:solidFill>
            </a:endParaRPr>
          </a:p>
        </p:txBody>
      </p:sp>
      <p:sp>
        <p:nvSpPr>
          <p:cNvPr id="873" name="Google Shape;873;p77"/>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Final remarks - Contributions</a:t>
            </a:r>
            <a:endParaRPr/>
          </a:p>
        </p:txBody>
      </p:sp>
      <p:cxnSp>
        <p:nvCxnSpPr>
          <p:cNvPr id="874" name="Google Shape;874;p77"/>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875" name="Google Shape;875;p77"/>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876" name="Google Shape;876;p77"/>
          <p:cNvSpPr txBox="1"/>
          <p:nvPr/>
        </p:nvSpPr>
        <p:spPr>
          <a:xfrm>
            <a:off x="397650" y="2112063"/>
            <a:ext cx="8348700" cy="2175300"/>
          </a:xfrm>
          <a:prstGeom prst="rect">
            <a:avLst/>
          </a:prstGeom>
          <a:noFill/>
          <a:ln>
            <a:noFill/>
          </a:ln>
        </p:spPr>
        <p:txBody>
          <a:bodyPr spcFirstLastPara="1" wrap="square" lIns="91425" tIns="91425" rIns="91425" bIns="91425" anchor="t" anchorCtr="0">
            <a:spAutoFit/>
          </a:bodyPr>
          <a:lstStyle/>
          <a:p>
            <a:pPr marL="457200" lvl="0" indent="-368300" algn="just" rtl="0">
              <a:lnSpc>
                <a:spcPct val="150000"/>
              </a:lnSpc>
              <a:spcBef>
                <a:spcPts val="0"/>
              </a:spcBef>
              <a:spcAft>
                <a:spcPts val="0"/>
              </a:spcAft>
              <a:buSzPts val="2200"/>
              <a:buFont typeface="Open Sans"/>
              <a:buChar char="●"/>
            </a:pPr>
            <a:r>
              <a:rPr lang="pt-BR" sz="2200">
                <a:latin typeface="Open Sans"/>
                <a:ea typeface="Open Sans"/>
                <a:cs typeface="Open Sans"/>
                <a:sym typeface="Open Sans"/>
              </a:rPr>
              <a:t>Source code and dataset are available for download (model trained with rainfall data from hydrological stations) </a:t>
            </a:r>
            <a:endParaRPr sz="2200">
              <a:latin typeface="Open Sans"/>
              <a:ea typeface="Open Sans"/>
              <a:cs typeface="Open Sans"/>
              <a:sym typeface="Open Sans"/>
            </a:endParaRPr>
          </a:p>
          <a:p>
            <a:pPr marL="0" lvl="0" indent="0" algn="just" rtl="0">
              <a:lnSpc>
                <a:spcPct val="150000"/>
              </a:lnSpc>
              <a:spcBef>
                <a:spcPts val="1000"/>
              </a:spcBef>
              <a:spcAft>
                <a:spcPts val="1000"/>
              </a:spcAft>
              <a:buNone/>
            </a:pPr>
            <a:r>
              <a:rPr lang="pt-BR" sz="2200">
                <a:latin typeface="Open Sans"/>
                <a:ea typeface="Open Sans"/>
                <a:cs typeface="Open Sans"/>
                <a:sym typeface="Open Sans"/>
              </a:rPr>
              <a:t>https://github.com /cpfreitas/networks_neurais/</a:t>
            </a:r>
            <a:endParaRPr sz="2200">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78"/>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65</a:t>
            </a:fld>
            <a:endParaRPr sz="1300">
              <a:solidFill>
                <a:srgbClr val="000000"/>
              </a:solidFill>
            </a:endParaRPr>
          </a:p>
        </p:txBody>
      </p:sp>
      <p:sp>
        <p:nvSpPr>
          <p:cNvPr id="883" name="Google Shape;883;p78"/>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Final remarks</a:t>
            </a:r>
            <a:endParaRPr/>
          </a:p>
        </p:txBody>
      </p:sp>
      <p:cxnSp>
        <p:nvCxnSpPr>
          <p:cNvPr id="884" name="Google Shape;884;p78"/>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885" name="Google Shape;885;p78"/>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886" name="Google Shape;886;p78"/>
          <p:cNvSpPr txBox="1"/>
          <p:nvPr/>
        </p:nvSpPr>
        <p:spPr>
          <a:xfrm>
            <a:off x="504500" y="1980550"/>
            <a:ext cx="7935300" cy="554100"/>
          </a:xfrm>
          <a:prstGeom prst="rect">
            <a:avLst/>
          </a:prstGeom>
          <a:noFill/>
          <a:ln>
            <a:noFill/>
          </a:ln>
        </p:spPr>
        <p:txBody>
          <a:bodyPr spcFirstLastPara="1" wrap="square" lIns="91425" tIns="91425" rIns="91425" bIns="91425" anchor="t" anchorCtr="0">
            <a:spAutoFit/>
          </a:bodyPr>
          <a:lstStyle/>
          <a:p>
            <a:pPr marL="457200" lvl="0" indent="-381000" algn="just" rtl="0">
              <a:lnSpc>
                <a:spcPct val="150000"/>
              </a:lnSpc>
              <a:spcBef>
                <a:spcPts val="0"/>
              </a:spcBef>
              <a:spcAft>
                <a:spcPts val="1000"/>
              </a:spcAft>
              <a:buSzPts val="2400"/>
              <a:buFont typeface="Open Sans"/>
              <a:buChar char="●"/>
            </a:pPr>
            <a:r>
              <a:rPr lang="pt-BR" sz="2400">
                <a:latin typeface="Open Sans"/>
                <a:ea typeface="Open Sans"/>
                <a:cs typeface="Open Sans"/>
                <a:sym typeface="Open Sans"/>
              </a:rPr>
              <a:t>Availability of historical and continuous data</a:t>
            </a:r>
            <a:endParaRPr sz="2400">
              <a:latin typeface="Open Sans"/>
              <a:ea typeface="Open Sans"/>
              <a:cs typeface="Open Sans"/>
              <a:sym typeface="Open Sans"/>
            </a:endParaRPr>
          </a:p>
        </p:txBody>
      </p:sp>
      <p:sp>
        <p:nvSpPr>
          <p:cNvPr id="887" name="Google Shape;887;p78"/>
          <p:cNvSpPr txBox="1"/>
          <p:nvPr/>
        </p:nvSpPr>
        <p:spPr>
          <a:xfrm>
            <a:off x="504500" y="1295575"/>
            <a:ext cx="2792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400" b="1">
                <a:latin typeface="Open Sans"/>
                <a:ea typeface="Open Sans"/>
                <a:cs typeface="Open Sans"/>
                <a:sym typeface="Open Sans"/>
              </a:rPr>
              <a:t>Limitation</a:t>
            </a:r>
            <a:endParaRPr sz="2400" b="1">
              <a:latin typeface="Open Sans"/>
              <a:ea typeface="Open Sans"/>
              <a:cs typeface="Open Sans"/>
              <a:sym typeface="Open Sans"/>
            </a:endParaRPr>
          </a:p>
        </p:txBody>
      </p:sp>
      <p:sp>
        <p:nvSpPr>
          <p:cNvPr id="888" name="Google Shape;888;p78"/>
          <p:cNvSpPr txBox="1"/>
          <p:nvPr/>
        </p:nvSpPr>
        <p:spPr>
          <a:xfrm>
            <a:off x="604350" y="3009325"/>
            <a:ext cx="2792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400" b="1">
                <a:latin typeface="Open Sans"/>
                <a:ea typeface="Open Sans"/>
                <a:cs typeface="Open Sans"/>
                <a:sym typeface="Open Sans"/>
              </a:rPr>
              <a:t>Future works</a:t>
            </a:r>
            <a:endParaRPr sz="2400" b="1">
              <a:latin typeface="Open Sans"/>
              <a:ea typeface="Open Sans"/>
              <a:cs typeface="Open Sans"/>
              <a:sym typeface="Open Sans"/>
            </a:endParaRPr>
          </a:p>
        </p:txBody>
      </p:sp>
      <p:sp>
        <p:nvSpPr>
          <p:cNvPr id="889" name="Google Shape;889;p78"/>
          <p:cNvSpPr txBox="1"/>
          <p:nvPr/>
        </p:nvSpPr>
        <p:spPr>
          <a:xfrm>
            <a:off x="604350" y="3841000"/>
            <a:ext cx="7935300" cy="1790700"/>
          </a:xfrm>
          <a:prstGeom prst="rect">
            <a:avLst/>
          </a:prstGeom>
          <a:noFill/>
          <a:ln>
            <a:noFill/>
          </a:ln>
        </p:spPr>
        <p:txBody>
          <a:bodyPr spcFirstLastPara="1" wrap="square" lIns="91425" tIns="91425" rIns="91425" bIns="91425" anchor="t" anchorCtr="0">
            <a:spAutoFit/>
          </a:bodyPr>
          <a:lstStyle/>
          <a:p>
            <a:pPr marL="457200" lvl="0" indent="-381000" algn="just" rtl="0">
              <a:lnSpc>
                <a:spcPct val="150000"/>
              </a:lnSpc>
              <a:spcBef>
                <a:spcPts val="0"/>
              </a:spcBef>
              <a:spcAft>
                <a:spcPts val="0"/>
              </a:spcAft>
              <a:buSzPts val="2400"/>
              <a:buFont typeface="Open Sans"/>
              <a:buChar char="●"/>
            </a:pPr>
            <a:r>
              <a:rPr lang="pt-BR" sz="2400">
                <a:latin typeface="Open Sans"/>
                <a:ea typeface="Open Sans"/>
                <a:cs typeface="Open Sans"/>
                <a:sym typeface="Open Sans"/>
              </a:rPr>
              <a:t>Use of network in other watershed and implementation with other architectures</a:t>
            </a:r>
            <a:endParaRPr sz="2400">
              <a:latin typeface="Open Sans"/>
              <a:ea typeface="Open Sans"/>
              <a:cs typeface="Open Sans"/>
              <a:sym typeface="Open Sans"/>
            </a:endParaRPr>
          </a:p>
          <a:p>
            <a:pPr marL="457200" lvl="0" indent="-381000" algn="just" rtl="0">
              <a:lnSpc>
                <a:spcPct val="150000"/>
              </a:lnSpc>
              <a:spcBef>
                <a:spcPts val="1000"/>
              </a:spcBef>
              <a:spcAft>
                <a:spcPts val="1000"/>
              </a:spcAft>
              <a:buSzPts val="2400"/>
              <a:buFont typeface="Open Sans"/>
              <a:buChar char="●"/>
            </a:pPr>
            <a:r>
              <a:rPr lang="pt-BR" sz="2400">
                <a:latin typeface="Open Sans"/>
                <a:ea typeface="Open Sans"/>
                <a:cs typeface="Open Sans"/>
                <a:sym typeface="Open Sans"/>
              </a:rPr>
              <a:t>Operational applications</a:t>
            </a:r>
            <a:endParaRPr sz="2400">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9"/>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66</a:t>
            </a:fld>
            <a:endParaRPr sz="1300">
              <a:solidFill>
                <a:srgbClr val="000000"/>
              </a:solidFill>
            </a:endParaRPr>
          </a:p>
        </p:txBody>
      </p:sp>
      <p:cxnSp>
        <p:nvCxnSpPr>
          <p:cNvPr id="896" name="Google Shape;896;p79"/>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897" name="Google Shape;897;p79"/>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898" name="Google Shape;898;p79"/>
          <p:cNvSpPr/>
          <p:nvPr/>
        </p:nvSpPr>
        <p:spPr>
          <a:xfrm>
            <a:off x="8250450" y="2798175"/>
            <a:ext cx="606000" cy="16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9"/>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References</a:t>
            </a:r>
            <a:endParaRPr/>
          </a:p>
        </p:txBody>
      </p:sp>
      <p:sp>
        <p:nvSpPr>
          <p:cNvPr id="900" name="Google Shape;900;p79"/>
          <p:cNvSpPr txBox="1"/>
          <p:nvPr/>
        </p:nvSpPr>
        <p:spPr>
          <a:xfrm>
            <a:off x="168475" y="1178375"/>
            <a:ext cx="8388300" cy="5266200"/>
          </a:xfrm>
          <a:prstGeom prst="rect">
            <a:avLst/>
          </a:prstGeom>
          <a:noFill/>
          <a:ln>
            <a:noFill/>
          </a:ln>
        </p:spPr>
        <p:txBody>
          <a:bodyPr spcFirstLastPara="1" wrap="square" lIns="90000" tIns="45000" rIns="90000" bIns="45000" anchor="ctr" anchorCtr="1">
            <a:noAutofit/>
          </a:bodyPr>
          <a:lstStyle/>
          <a:p>
            <a:pPr marL="457200" lvl="0" indent="-317500" algn="just" rtl="0">
              <a:lnSpc>
                <a:spcPct val="150000"/>
              </a:lnSpc>
              <a:spcBef>
                <a:spcPts val="0"/>
              </a:spcBef>
              <a:spcAft>
                <a:spcPts val="0"/>
              </a:spcAft>
              <a:buClr>
                <a:srgbClr val="695D46"/>
              </a:buClr>
              <a:buSzPts val="1400"/>
              <a:buChar char="●"/>
            </a:pPr>
            <a:r>
              <a:rPr lang="pt-BR">
                <a:solidFill>
                  <a:schemeClr val="dk2"/>
                </a:solidFill>
              </a:rPr>
              <a:t>FREITAS</a:t>
            </a:r>
            <a:r>
              <a:rPr lang="pt-BR">
                <a:solidFill>
                  <a:srgbClr val="695D46"/>
                </a:solidFill>
              </a:rPr>
              <a:t>, C. P., DINIZ, M. M., de LIMA, G. R. T., QUILES, M. G., STEPHANY, S. and SANTOS, L. B. L. Combining Rainfall and Water Level Data for Multistep High Temporal Resolution Empirical Hydrological Forecasting, In: </a:t>
            </a:r>
            <a:r>
              <a:rPr lang="pt-BR" b="1">
                <a:solidFill>
                  <a:srgbClr val="695D46"/>
                </a:solidFill>
              </a:rPr>
              <a:t>Anais do XXIII ENMC – Encontro Nacional de Modelagem Computacional e XI ECTM – Encontro de Ciências e Tecnologia de Materiais</a:t>
            </a:r>
            <a:r>
              <a:rPr lang="pt-BR">
                <a:solidFill>
                  <a:srgbClr val="695D46"/>
                </a:solidFill>
              </a:rPr>
              <a:t>, Palmas-TO, 798–807, 2020.</a:t>
            </a:r>
            <a:endParaRPr>
              <a:solidFill>
                <a:srgbClr val="695D46"/>
              </a:solidFill>
            </a:endParaRPr>
          </a:p>
          <a:p>
            <a:pPr marL="457200" lvl="0" indent="-317500" algn="just" rtl="0">
              <a:lnSpc>
                <a:spcPct val="150000"/>
              </a:lnSpc>
              <a:spcBef>
                <a:spcPts val="0"/>
              </a:spcBef>
              <a:spcAft>
                <a:spcPts val="0"/>
              </a:spcAft>
              <a:buClr>
                <a:srgbClr val="695D46"/>
              </a:buClr>
              <a:buSzPts val="1400"/>
              <a:buChar char="●"/>
            </a:pPr>
            <a:r>
              <a:rPr lang="pt-BR">
                <a:solidFill>
                  <a:srgbClr val="695D46"/>
                </a:solidFill>
              </a:rPr>
              <a:t>FREITAS, C. P.; SILVA, E. J.; SANTOS, L. B. Análise de sensibilidade em uma rede neural para previsão hidrológica de alta resolução temporal. In: </a:t>
            </a:r>
            <a:r>
              <a:rPr lang="pt-BR" b="1">
                <a:solidFill>
                  <a:srgbClr val="695D46"/>
                </a:solidFill>
              </a:rPr>
              <a:t>XL Congresso Nacional de Matemática Aplicada e Computacional - CNMAC</a:t>
            </a:r>
            <a:r>
              <a:rPr lang="pt-BR">
                <a:solidFill>
                  <a:srgbClr val="695D46"/>
                </a:solidFill>
              </a:rPr>
              <a:t>. Evento Virtual, Co-organizado pela Universidade do Mato Grosso do Sul (UFMS), 2021. v. 8, n. 1, p. 010025–1.</a:t>
            </a:r>
            <a:endParaRPr>
              <a:solidFill>
                <a:srgbClr val="695D46"/>
              </a:solidFill>
            </a:endParaRPr>
          </a:p>
          <a:p>
            <a:pPr marL="457200" lvl="0" indent="-317500" algn="just" rtl="0">
              <a:lnSpc>
                <a:spcPct val="150000"/>
              </a:lnSpc>
              <a:spcBef>
                <a:spcPts val="0"/>
              </a:spcBef>
              <a:spcAft>
                <a:spcPts val="0"/>
              </a:spcAft>
              <a:buClr>
                <a:srgbClr val="695D46"/>
              </a:buClr>
              <a:buSzPts val="1400"/>
              <a:buChar char="●"/>
            </a:pPr>
            <a:r>
              <a:rPr lang="pt-BR">
                <a:solidFill>
                  <a:srgbClr val="695D46"/>
                </a:solidFill>
              </a:rPr>
              <a:t>BACELAR, L. C. S. D. </a:t>
            </a:r>
            <a:r>
              <a:rPr lang="pt-BR" b="1">
                <a:solidFill>
                  <a:srgbClr val="695D46"/>
                </a:solidFill>
              </a:rPr>
              <a:t>Prognósticos de inundações bruscas utilizando conjuntos de previsões em curto prazo de radar meteorológico</a:t>
            </a:r>
            <a:r>
              <a:rPr lang="pt-BR">
                <a:solidFill>
                  <a:srgbClr val="695D46"/>
                </a:solidFill>
              </a:rPr>
              <a:t>. 2017. 179 p. Mestrado em Meteorologia — Instituto Nacional de Pesquisas Espaciais (INPE), São José dos Campos, 2017.</a:t>
            </a:r>
            <a:endParaRPr>
              <a:solidFill>
                <a:srgbClr val="695D46"/>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80"/>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67</a:t>
            </a:fld>
            <a:endParaRPr sz="1300">
              <a:solidFill>
                <a:srgbClr val="000000"/>
              </a:solidFill>
            </a:endParaRPr>
          </a:p>
        </p:txBody>
      </p:sp>
      <p:cxnSp>
        <p:nvCxnSpPr>
          <p:cNvPr id="907" name="Google Shape;907;p80"/>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908" name="Google Shape;908;p80"/>
          <p:cNvPicPr preferRelativeResize="0"/>
          <p:nvPr/>
        </p:nvPicPr>
        <p:blipFill>
          <a:blip r:embed="rId3">
            <a:alphaModFix amt="10000"/>
          </a:blip>
          <a:stretch>
            <a:fillRect/>
          </a:stretch>
        </p:blipFill>
        <p:spPr>
          <a:xfrm>
            <a:off x="7163450" y="0"/>
            <a:ext cx="1980550" cy="1980550"/>
          </a:xfrm>
          <a:prstGeom prst="rect">
            <a:avLst/>
          </a:prstGeom>
          <a:noFill/>
          <a:ln>
            <a:noFill/>
          </a:ln>
        </p:spPr>
      </p:pic>
      <p:sp>
        <p:nvSpPr>
          <p:cNvPr id="909" name="Google Shape;909;p80"/>
          <p:cNvSpPr/>
          <p:nvPr/>
        </p:nvSpPr>
        <p:spPr>
          <a:xfrm>
            <a:off x="8250450" y="2798175"/>
            <a:ext cx="606000" cy="16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0"/>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References</a:t>
            </a:r>
            <a:endParaRPr/>
          </a:p>
        </p:txBody>
      </p:sp>
      <p:sp>
        <p:nvSpPr>
          <p:cNvPr id="911" name="Google Shape;911;p80"/>
          <p:cNvSpPr txBox="1"/>
          <p:nvPr/>
        </p:nvSpPr>
        <p:spPr>
          <a:xfrm>
            <a:off x="168475" y="1178375"/>
            <a:ext cx="8388300" cy="5266200"/>
          </a:xfrm>
          <a:prstGeom prst="rect">
            <a:avLst/>
          </a:prstGeom>
          <a:noFill/>
          <a:ln>
            <a:noFill/>
          </a:ln>
        </p:spPr>
        <p:txBody>
          <a:bodyPr spcFirstLastPara="1" wrap="square" lIns="90000" tIns="45000" rIns="90000" bIns="45000" anchor="ctr" anchorCtr="1">
            <a:noAutofit/>
          </a:bodyPr>
          <a:lstStyle/>
          <a:p>
            <a:pPr marL="457200" lvl="0" indent="-317500" algn="just" rtl="0">
              <a:lnSpc>
                <a:spcPct val="150000"/>
              </a:lnSpc>
              <a:spcBef>
                <a:spcPts val="0"/>
              </a:spcBef>
              <a:spcAft>
                <a:spcPts val="0"/>
              </a:spcAft>
              <a:buClr>
                <a:srgbClr val="695D46"/>
              </a:buClr>
              <a:buSzPts val="1400"/>
              <a:buChar char="●"/>
            </a:pPr>
            <a:r>
              <a:rPr lang="pt-BR">
                <a:solidFill>
                  <a:schemeClr val="dk2"/>
                </a:solidFill>
              </a:rPr>
              <a:t>KIA, M. B.; PIRASTEH, S.; PRADHAN, B.; MAHMUD, A. R.; SULAIMAN, W. N. A.; MORADI, A. An artificial neural network model for flood simulation using GIS: Johor River Basin, Malaysia. </a:t>
            </a:r>
            <a:r>
              <a:rPr lang="pt-BR" b="1">
                <a:solidFill>
                  <a:schemeClr val="dk2"/>
                </a:solidFill>
              </a:rPr>
              <a:t>Environmental Earth Sciences</a:t>
            </a:r>
            <a:r>
              <a:rPr lang="pt-BR">
                <a:solidFill>
                  <a:schemeClr val="dk2"/>
                </a:solidFill>
              </a:rPr>
              <a:t>, v. 67, n. 1, p. 251–264, 2012. ISSN 1866-6299.</a:t>
            </a:r>
            <a:endParaRPr>
              <a:solidFill>
                <a:schemeClr val="dk2"/>
              </a:solidFill>
            </a:endParaRPr>
          </a:p>
          <a:p>
            <a:pPr marL="457200" lvl="0" indent="-317500" algn="just" rtl="0">
              <a:lnSpc>
                <a:spcPct val="150000"/>
              </a:lnSpc>
              <a:spcBef>
                <a:spcPts val="0"/>
              </a:spcBef>
              <a:spcAft>
                <a:spcPts val="0"/>
              </a:spcAft>
              <a:buClr>
                <a:srgbClr val="695D46"/>
              </a:buClr>
              <a:buSzPts val="1400"/>
              <a:buChar char="●"/>
            </a:pPr>
            <a:r>
              <a:rPr lang="pt-BR">
                <a:solidFill>
                  <a:srgbClr val="695D46"/>
                </a:solidFill>
              </a:rPr>
              <a:t>LIMA, G. R. T. de; SANTOS, L. B. L.; CARVALHO, T. J. de; CARVALHO, A. R.; CORTIVO, F. D.; SCOFIELD, G. B.; NEGRI, R. G. An operational dynamical neuro-forecasting model for hydrological disasters. </a:t>
            </a:r>
            <a:r>
              <a:rPr lang="pt-BR" b="1">
                <a:solidFill>
                  <a:srgbClr val="695D46"/>
                </a:solidFill>
              </a:rPr>
              <a:t>Modeling Earth Systems and Environment</a:t>
            </a:r>
            <a:r>
              <a:rPr lang="pt-BR">
                <a:solidFill>
                  <a:srgbClr val="695D46"/>
                </a:solidFill>
              </a:rPr>
              <a:t>, v. 2, n. 6684, 2016. ISSN 2363-6211.</a:t>
            </a:r>
            <a:endParaRPr>
              <a:solidFill>
                <a:srgbClr val="695D46"/>
              </a:solidFill>
            </a:endParaRPr>
          </a:p>
          <a:p>
            <a:pPr marL="457200" lvl="0" indent="-317500" algn="just" rtl="0">
              <a:lnSpc>
                <a:spcPct val="150000"/>
              </a:lnSpc>
              <a:spcBef>
                <a:spcPts val="0"/>
              </a:spcBef>
              <a:spcAft>
                <a:spcPts val="0"/>
              </a:spcAft>
              <a:buClr>
                <a:srgbClr val="695D46"/>
              </a:buClr>
              <a:buSzPts val="1400"/>
              <a:buChar char="●"/>
            </a:pPr>
            <a:r>
              <a:rPr lang="pt-BR">
                <a:solidFill>
                  <a:srgbClr val="695D46"/>
                </a:solidFill>
              </a:rPr>
              <a:t>SUNG, J. Y.; LEE, J.; CHUNG, I.M.; HEO, J.H. Hourly water level forecasting at tributary affected by main river condition. </a:t>
            </a:r>
            <a:r>
              <a:rPr lang="pt-BR" b="1">
                <a:solidFill>
                  <a:srgbClr val="695D46"/>
                </a:solidFill>
              </a:rPr>
              <a:t>Water</a:t>
            </a:r>
            <a:r>
              <a:rPr lang="pt-BR">
                <a:solidFill>
                  <a:srgbClr val="695D46"/>
                </a:solidFill>
              </a:rPr>
              <a:t>, v. 9, n. 9, 2017. ISSN 2073-4441.</a:t>
            </a:r>
            <a:endParaRPr>
              <a:solidFill>
                <a:srgbClr val="695D46"/>
              </a:solidFill>
            </a:endParaRPr>
          </a:p>
          <a:p>
            <a:pPr marL="457200" lvl="0" indent="-317500" algn="just" rtl="0">
              <a:lnSpc>
                <a:spcPct val="150000"/>
              </a:lnSpc>
              <a:spcBef>
                <a:spcPts val="0"/>
              </a:spcBef>
              <a:spcAft>
                <a:spcPts val="0"/>
              </a:spcAft>
              <a:buClr>
                <a:srgbClr val="695D46"/>
              </a:buClr>
              <a:buSzPts val="1400"/>
              <a:buChar char="●"/>
            </a:pPr>
            <a:r>
              <a:rPr lang="pt-BR">
                <a:solidFill>
                  <a:srgbClr val="695D46"/>
                </a:solidFill>
              </a:rPr>
              <a:t>Nur Adli Zakaria, M.; Abdul Malek, M.; ZOLKEPLI, M.; Najah Ahmed, A. Application of artificial intelligence algorithms for hourly river level forecast: A case study of muda river, malaysia. </a:t>
            </a:r>
            <a:r>
              <a:rPr lang="pt-BR" b="1">
                <a:solidFill>
                  <a:srgbClr val="695D46"/>
                </a:solidFill>
              </a:rPr>
              <a:t>Alexandria Engineering Journal</a:t>
            </a:r>
            <a:r>
              <a:rPr lang="pt-BR">
                <a:solidFill>
                  <a:srgbClr val="695D46"/>
                </a:solidFill>
              </a:rPr>
              <a:t>, v. 60, n. 4, p. 4015–4028, 2021. ISSN 1110-0168.</a:t>
            </a:r>
            <a:endParaRPr>
              <a:solidFill>
                <a:srgbClr val="695D4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1"/>
          <p:cNvSpPr txBox="1">
            <a:spLocks noGrp="1"/>
          </p:cNvSpPr>
          <p:nvPr>
            <p:ph type="ctrTitle"/>
          </p:nvPr>
        </p:nvSpPr>
        <p:spPr>
          <a:xfrm>
            <a:off x="918800" y="4593354"/>
            <a:ext cx="7136700" cy="8829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Font typeface="Arial"/>
              <a:buNone/>
            </a:pPr>
            <a:r>
              <a:rPr lang="pt-BR" sz="2400">
                <a:solidFill>
                  <a:schemeClr val="dk2"/>
                </a:solidFill>
                <a:latin typeface="Open Sans"/>
                <a:ea typeface="Open Sans"/>
                <a:cs typeface="Open Sans"/>
                <a:sym typeface="Open Sans"/>
              </a:rPr>
              <a:t>Thanks!</a:t>
            </a:r>
            <a:endParaRPr sz="2400">
              <a:solidFill>
                <a:schemeClr val="dk2"/>
              </a:solidFill>
              <a:latin typeface="Open Sans"/>
              <a:ea typeface="Open Sans"/>
              <a:cs typeface="Open Sans"/>
              <a:sym typeface="Open Sans"/>
            </a:endParaRPr>
          </a:p>
        </p:txBody>
      </p:sp>
      <p:sp>
        <p:nvSpPr>
          <p:cNvPr id="918" name="Google Shape;918;p81"/>
          <p:cNvSpPr txBox="1">
            <a:spLocks noGrp="1"/>
          </p:cNvSpPr>
          <p:nvPr>
            <p:ph type="subTitle" idx="1"/>
          </p:nvPr>
        </p:nvSpPr>
        <p:spPr>
          <a:xfrm>
            <a:off x="1355000" y="5600475"/>
            <a:ext cx="6264300" cy="537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200"/>
              <a:buNone/>
            </a:pPr>
            <a:r>
              <a:rPr lang="pt-BR" sz="2200"/>
              <a:t>cintia.cpfreitas@gmail.com</a:t>
            </a:r>
            <a:endParaRPr/>
          </a:p>
          <a:p>
            <a:pPr marL="0" lvl="0" indent="0" algn="r" rtl="0">
              <a:spcBef>
                <a:spcPts val="0"/>
              </a:spcBef>
              <a:spcAft>
                <a:spcPts val="0"/>
              </a:spcAft>
              <a:buSzPts val="1350"/>
              <a:buNone/>
            </a:pPr>
            <a:endParaRPr sz="1800" b="1">
              <a:latin typeface="Arial"/>
              <a:ea typeface="Arial"/>
              <a:cs typeface="Arial"/>
              <a:sym typeface="Arial"/>
            </a:endParaRPr>
          </a:p>
        </p:txBody>
      </p:sp>
      <p:pic>
        <p:nvPicPr>
          <p:cNvPr id="919" name="Google Shape;919;p81"/>
          <p:cNvPicPr preferRelativeResize="0"/>
          <p:nvPr/>
        </p:nvPicPr>
        <p:blipFill>
          <a:blip r:embed="rId3">
            <a:alphaModFix/>
          </a:blip>
          <a:stretch>
            <a:fillRect/>
          </a:stretch>
        </p:blipFill>
        <p:spPr>
          <a:xfrm>
            <a:off x="6793450" y="0"/>
            <a:ext cx="1332450" cy="1332450"/>
          </a:xfrm>
          <a:prstGeom prst="rect">
            <a:avLst/>
          </a:prstGeom>
          <a:noFill/>
          <a:ln>
            <a:noFill/>
          </a:ln>
        </p:spPr>
      </p:pic>
      <p:pic>
        <p:nvPicPr>
          <p:cNvPr id="920" name="Google Shape;920;p81"/>
          <p:cNvPicPr preferRelativeResize="0"/>
          <p:nvPr/>
        </p:nvPicPr>
        <p:blipFill>
          <a:blip r:embed="rId4">
            <a:alphaModFix/>
          </a:blip>
          <a:stretch>
            <a:fillRect/>
          </a:stretch>
        </p:blipFill>
        <p:spPr>
          <a:xfrm>
            <a:off x="975675" y="77850"/>
            <a:ext cx="1332450" cy="1176750"/>
          </a:xfrm>
          <a:prstGeom prst="rect">
            <a:avLst/>
          </a:prstGeom>
          <a:noFill/>
          <a:ln>
            <a:noFill/>
          </a:ln>
        </p:spPr>
      </p:pic>
      <p:sp>
        <p:nvSpPr>
          <p:cNvPr id="921" name="Google Shape;921;p81"/>
          <p:cNvSpPr txBox="1">
            <a:spLocks noGrp="1"/>
          </p:cNvSpPr>
          <p:nvPr>
            <p:ph type="ctrTitle"/>
          </p:nvPr>
        </p:nvSpPr>
        <p:spPr>
          <a:xfrm>
            <a:off x="1003650" y="1893560"/>
            <a:ext cx="7136700" cy="136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Font typeface="Arial"/>
              <a:buNone/>
            </a:pPr>
            <a:r>
              <a:rPr lang="pt-BR" sz="3400">
                <a:solidFill>
                  <a:schemeClr val="accent4"/>
                </a:solidFill>
                <a:latin typeface="Open Sans"/>
                <a:ea typeface="Open Sans"/>
                <a:cs typeface="Open Sans"/>
                <a:sym typeface="Open Sans"/>
              </a:rPr>
              <a:t>Neural network for very short-term hydrological forecasting</a:t>
            </a:r>
            <a:endParaRPr sz="3400">
              <a:solidFill>
                <a:schemeClr val="accent4"/>
              </a:solidFill>
              <a:latin typeface="Open Sans"/>
              <a:ea typeface="Open Sans"/>
              <a:cs typeface="Open Sans"/>
              <a:sym typeface="Open Sans"/>
            </a:endParaRPr>
          </a:p>
        </p:txBody>
      </p:sp>
      <p:sp>
        <p:nvSpPr>
          <p:cNvPr id="922" name="Google Shape;922;p81"/>
          <p:cNvSpPr txBox="1"/>
          <p:nvPr/>
        </p:nvSpPr>
        <p:spPr>
          <a:xfrm>
            <a:off x="2140800" y="3817850"/>
            <a:ext cx="49068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200">
                <a:latin typeface="Open Sans"/>
                <a:ea typeface="Open Sans"/>
                <a:cs typeface="Open Sans"/>
                <a:sym typeface="Open Sans"/>
              </a:rPr>
              <a:t>Master’s Dissertation in Applied Computing</a:t>
            </a:r>
            <a:endParaRPr sz="22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7</a:t>
            </a:fld>
            <a:endParaRPr sz="1300">
              <a:solidFill>
                <a:srgbClr val="000000"/>
              </a:solidFill>
            </a:endParaRPr>
          </a:p>
        </p:txBody>
      </p:sp>
      <p:sp>
        <p:nvSpPr>
          <p:cNvPr id="148" name="Google Shape;148;p20"/>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Goals</a:t>
            </a:r>
            <a:endParaRPr/>
          </a:p>
        </p:txBody>
      </p:sp>
      <p:pic>
        <p:nvPicPr>
          <p:cNvPr id="149" name="Google Shape;149;p20"/>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150" name="Google Shape;150;p20"/>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151" name="Google Shape;151;p20"/>
          <p:cNvPicPr preferRelativeResize="0"/>
          <p:nvPr/>
        </p:nvPicPr>
        <p:blipFill>
          <a:blip r:embed="rId4">
            <a:alphaModFix/>
          </a:blip>
          <a:stretch>
            <a:fillRect/>
          </a:stretch>
        </p:blipFill>
        <p:spPr>
          <a:xfrm>
            <a:off x="0" y="1366702"/>
            <a:ext cx="9143999" cy="1609396"/>
          </a:xfrm>
          <a:prstGeom prst="rect">
            <a:avLst/>
          </a:prstGeom>
          <a:noFill/>
          <a:ln>
            <a:noFill/>
          </a:ln>
        </p:spPr>
      </p:pic>
      <p:pic>
        <p:nvPicPr>
          <p:cNvPr id="152" name="Google Shape;152;p20"/>
          <p:cNvPicPr preferRelativeResize="0"/>
          <p:nvPr/>
        </p:nvPicPr>
        <p:blipFill>
          <a:blip r:embed="rId5">
            <a:alphaModFix/>
          </a:blip>
          <a:stretch>
            <a:fillRect/>
          </a:stretch>
        </p:blipFill>
        <p:spPr>
          <a:xfrm>
            <a:off x="787991" y="3089750"/>
            <a:ext cx="8317484" cy="1609400"/>
          </a:xfrm>
          <a:prstGeom prst="rect">
            <a:avLst/>
          </a:prstGeom>
          <a:noFill/>
          <a:ln>
            <a:noFill/>
          </a:ln>
        </p:spPr>
      </p:pic>
      <p:pic>
        <p:nvPicPr>
          <p:cNvPr id="153" name="Google Shape;153;p20"/>
          <p:cNvPicPr preferRelativeResize="0"/>
          <p:nvPr/>
        </p:nvPicPr>
        <p:blipFill>
          <a:blip r:embed="rId6">
            <a:alphaModFix/>
          </a:blip>
          <a:stretch>
            <a:fillRect/>
          </a:stretch>
        </p:blipFill>
        <p:spPr>
          <a:xfrm>
            <a:off x="788000" y="4878185"/>
            <a:ext cx="8317474" cy="15480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pt-BR" sz="1300">
                <a:solidFill>
                  <a:srgbClr val="000000"/>
                </a:solidFill>
              </a:rPr>
              <a:t>8</a:t>
            </a:fld>
            <a:endParaRPr sz="1300">
              <a:solidFill>
                <a:srgbClr val="000000"/>
              </a:solidFill>
            </a:endParaRPr>
          </a:p>
        </p:txBody>
      </p:sp>
      <p:sp>
        <p:nvSpPr>
          <p:cNvPr id="160" name="Google Shape;160;p21"/>
          <p:cNvSpPr txBox="1">
            <a:spLocks noGrp="1"/>
          </p:cNvSpPr>
          <p:nvPr>
            <p:ph type="title"/>
          </p:nvPr>
        </p:nvSpPr>
        <p:spPr>
          <a:xfrm>
            <a:off x="123325" y="168900"/>
            <a:ext cx="8153400" cy="7620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pt-BR"/>
              <a:t>Goals</a:t>
            </a:r>
            <a:endParaRPr/>
          </a:p>
        </p:txBody>
      </p:sp>
      <p:pic>
        <p:nvPicPr>
          <p:cNvPr id="161" name="Google Shape;161;p21"/>
          <p:cNvPicPr preferRelativeResize="0"/>
          <p:nvPr/>
        </p:nvPicPr>
        <p:blipFill>
          <a:blip r:embed="rId3">
            <a:alphaModFix amt="10000"/>
          </a:blip>
          <a:stretch>
            <a:fillRect/>
          </a:stretch>
        </p:blipFill>
        <p:spPr>
          <a:xfrm>
            <a:off x="7163450" y="0"/>
            <a:ext cx="1980550" cy="1980550"/>
          </a:xfrm>
          <a:prstGeom prst="rect">
            <a:avLst/>
          </a:prstGeom>
          <a:noFill/>
          <a:ln>
            <a:noFill/>
          </a:ln>
        </p:spPr>
      </p:pic>
      <p:cxnSp>
        <p:nvCxnSpPr>
          <p:cNvPr id="162" name="Google Shape;162;p21"/>
          <p:cNvCxnSpPr/>
          <p:nvPr/>
        </p:nvCxnSpPr>
        <p:spPr>
          <a:xfrm rot="10800000" flipH="1">
            <a:off x="123325" y="902700"/>
            <a:ext cx="5882400" cy="28200"/>
          </a:xfrm>
          <a:prstGeom prst="straightConnector1">
            <a:avLst/>
          </a:prstGeom>
          <a:noFill/>
          <a:ln w="38100" cap="flat" cmpd="sng">
            <a:solidFill>
              <a:srgbClr val="3C78D8"/>
            </a:solidFill>
            <a:prstDash val="solid"/>
            <a:round/>
            <a:headEnd type="none" w="med" len="med"/>
            <a:tailEnd type="none" w="med" len="med"/>
          </a:ln>
        </p:spPr>
      </p:cxnSp>
      <p:pic>
        <p:nvPicPr>
          <p:cNvPr id="163" name="Google Shape;163;p21"/>
          <p:cNvPicPr preferRelativeResize="0"/>
          <p:nvPr/>
        </p:nvPicPr>
        <p:blipFill>
          <a:blip r:embed="rId4">
            <a:alphaModFix/>
          </a:blip>
          <a:stretch>
            <a:fillRect/>
          </a:stretch>
        </p:blipFill>
        <p:spPr>
          <a:xfrm>
            <a:off x="0" y="1366702"/>
            <a:ext cx="9143999" cy="1609396"/>
          </a:xfrm>
          <a:prstGeom prst="rect">
            <a:avLst/>
          </a:prstGeom>
          <a:noFill/>
          <a:ln>
            <a:noFill/>
          </a:ln>
        </p:spPr>
      </p:pic>
      <p:pic>
        <p:nvPicPr>
          <p:cNvPr id="164" name="Google Shape;164;p21"/>
          <p:cNvPicPr preferRelativeResize="0"/>
          <p:nvPr/>
        </p:nvPicPr>
        <p:blipFill>
          <a:blip r:embed="rId5">
            <a:alphaModFix/>
          </a:blip>
          <a:stretch>
            <a:fillRect/>
          </a:stretch>
        </p:blipFill>
        <p:spPr>
          <a:xfrm>
            <a:off x="1168305" y="3849914"/>
            <a:ext cx="7975694" cy="160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340675" y="381000"/>
            <a:ext cx="8498400" cy="4729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pt-BR" sz="5400"/>
              <a:t>Conceptual Context</a:t>
            </a:r>
            <a:endParaRPr sz="5400"/>
          </a:p>
        </p:txBody>
      </p:sp>
      <p:pic>
        <p:nvPicPr>
          <p:cNvPr id="171" name="Google Shape;171;p22"/>
          <p:cNvPicPr preferRelativeResize="0"/>
          <p:nvPr/>
        </p:nvPicPr>
        <p:blipFill>
          <a:blip r:embed="rId3">
            <a:alphaModFix amt="10000"/>
          </a:blip>
          <a:stretch>
            <a:fillRect/>
          </a:stretch>
        </p:blipFill>
        <p:spPr>
          <a:xfrm>
            <a:off x="7163450" y="0"/>
            <a:ext cx="1980550" cy="198055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2339</Words>
  <Application>Microsoft Office PowerPoint</Application>
  <PresentationFormat>Apresentação na tela (4:3)</PresentationFormat>
  <Paragraphs>578</Paragraphs>
  <Slides>68</Slides>
  <Notes>68</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68</vt:i4>
      </vt:variant>
    </vt:vector>
  </HeadingPairs>
  <TitlesOfParts>
    <vt:vector size="73" baseType="lpstr">
      <vt:lpstr>Open Sans</vt:lpstr>
      <vt:lpstr>PT Sans Narrow</vt:lpstr>
      <vt:lpstr>Arial</vt:lpstr>
      <vt:lpstr>Roboto</vt:lpstr>
      <vt:lpstr>Tropic</vt:lpstr>
      <vt:lpstr>Neural network for very short-term hydrological forecasting</vt:lpstr>
      <vt:lpstr>Outline</vt:lpstr>
      <vt:lpstr>Introduction</vt:lpstr>
      <vt:lpstr>Introduction</vt:lpstr>
      <vt:lpstr>Scientific Question</vt:lpstr>
      <vt:lpstr>Goals</vt:lpstr>
      <vt:lpstr>Goals</vt:lpstr>
      <vt:lpstr>Goals</vt:lpstr>
      <vt:lpstr>Conceptual Context</vt:lpstr>
      <vt:lpstr>Watershed outlet</vt:lpstr>
      <vt:lpstr>Concentration time</vt:lpstr>
      <vt:lpstr>Weather and hydrological data</vt:lpstr>
      <vt:lpstr>Station</vt:lpstr>
      <vt:lpstr>Weather radar</vt:lpstr>
      <vt:lpstr>Weather radar</vt:lpstr>
      <vt:lpstr>ANN</vt:lpstr>
      <vt:lpstr>ANN - Artificial neuron</vt:lpstr>
      <vt:lpstr>ANN - Multilayer Perceptron</vt:lpstr>
      <vt:lpstr>A literature overview</vt:lpstr>
      <vt:lpstr>Metrics - RMSE</vt:lpstr>
      <vt:lpstr>Metrics - NSE</vt:lpstr>
      <vt:lpstr>Empirical hydrological forecast with data from hydrological stations</vt:lpstr>
      <vt:lpstr>Case study 1</vt:lpstr>
      <vt:lpstr>Study area</vt:lpstr>
      <vt:lpstr>Target</vt:lpstr>
      <vt:lpstr>Case study 1 - Input data</vt:lpstr>
      <vt:lpstr>Case study 1 - Architecture</vt:lpstr>
      <vt:lpstr>Case study 1 - Split data</vt:lpstr>
      <vt:lpstr>Case study 1 - Target data</vt:lpstr>
      <vt:lpstr>Case study 1 - Set of tests</vt:lpstr>
      <vt:lpstr>Case study 1 - Results - NSE</vt:lpstr>
      <vt:lpstr>Case study 1 - Results - RMSE</vt:lpstr>
      <vt:lpstr>Case study 1 - Results</vt:lpstr>
      <vt:lpstr>Case study 1 - Results</vt:lpstr>
      <vt:lpstr>Case study 1 - Conclusions</vt:lpstr>
      <vt:lpstr>Case study 2:  Empirical hydrological forecast with data from weather radar</vt:lpstr>
      <vt:lpstr>Case study 2 - Input data</vt:lpstr>
      <vt:lpstr>Case study 2 - Input data</vt:lpstr>
      <vt:lpstr>Case study 2 - Data conversion</vt:lpstr>
      <vt:lpstr>Case study 2 - Split data</vt:lpstr>
      <vt:lpstr>Case study 2 - Target data</vt:lpstr>
      <vt:lpstr>Case study 2 - Architecture</vt:lpstr>
      <vt:lpstr>Case study 2 - Set of tests</vt:lpstr>
      <vt:lpstr>Case study 2 - Results - 15 minutes</vt:lpstr>
      <vt:lpstr>Case study 2 - Results - 120 minutes</vt:lpstr>
      <vt:lpstr>Case study 2 - Results</vt:lpstr>
      <vt:lpstr>Case study 2 - Conclusions</vt:lpstr>
      <vt:lpstr>Further and comparative analyzes</vt:lpstr>
      <vt:lpstr>Weight analysis</vt:lpstr>
      <vt:lpstr>Weight analysis</vt:lpstr>
      <vt:lpstr>Weight analysis</vt:lpstr>
      <vt:lpstr>Sensitivity analysis</vt:lpstr>
      <vt:lpstr>Sensitivity analysis</vt:lpstr>
      <vt:lpstr>Sensitivity analysis</vt:lpstr>
      <vt:lpstr>New test dataset</vt:lpstr>
      <vt:lpstr>Recent dataset</vt:lpstr>
      <vt:lpstr>Recent dataset</vt:lpstr>
      <vt:lpstr>Dataset with flash floods</vt:lpstr>
      <vt:lpstr>Dataset with flash floods</vt:lpstr>
      <vt:lpstr>Flow prediction</vt:lpstr>
      <vt:lpstr>Flow prediction</vt:lpstr>
      <vt:lpstr>Better results</vt:lpstr>
      <vt:lpstr>Final remarks - Conclusions</vt:lpstr>
      <vt:lpstr>Final remarks - Contributions</vt:lpstr>
      <vt:lpstr>Final remarks</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for very short-term hydrological forecasting</dc:title>
  <cp:lastModifiedBy>User</cp:lastModifiedBy>
  <cp:revision>1</cp:revision>
  <dcterms:modified xsi:type="dcterms:W3CDTF">2023-03-14T11:43:12Z</dcterms:modified>
</cp:coreProperties>
</file>